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83" r:id="rId3"/>
    <p:sldId id="284" r:id="rId4"/>
    <p:sldId id="282" r:id="rId5"/>
    <p:sldId id="281" r:id="rId6"/>
    <p:sldId id="274" r:id="rId7"/>
    <p:sldId id="278" r:id="rId8"/>
    <p:sldId id="279" r:id="rId9"/>
    <p:sldId id="256" r:id="rId10"/>
    <p:sldId id="280" r:id="rId11"/>
    <p:sldId id="273" r:id="rId12"/>
    <p:sldId id="272"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49" autoAdjust="0"/>
  </p:normalViewPr>
  <p:slideViewPr>
    <p:cSldViewPr>
      <p:cViewPr varScale="1">
        <p:scale>
          <a:sx n="114" d="100"/>
          <a:sy n="114" d="100"/>
        </p:scale>
        <p:origin x="1533" y="7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73B0E-3759-4CF0-9906-518703877701}" type="datetimeFigureOut">
              <a:rPr lang="fr-CA" smtClean="0"/>
              <a:t>2024-06-28</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45810-556A-4E90-8892-797737A38625}" type="slidenum">
              <a:rPr lang="fr-CA" smtClean="0"/>
              <a:t>‹N°›</a:t>
            </a:fld>
            <a:endParaRPr lang="fr-CA"/>
          </a:p>
        </p:txBody>
      </p:sp>
    </p:spTree>
    <p:extLst>
      <p:ext uri="{BB962C8B-B14F-4D97-AF65-F5344CB8AC3E}">
        <p14:creationId xmlns:p14="http://schemas.microsoft.com/office/powerpoint/2010/main" val="2689469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9C45810-556A-4E90-8892-797737A38625}" type="slidenum">
              <a:rPr lang="fr-CA" smtClean="0"/>
              <a:t>1</a:t>
            </a:fld>
            <a:endParaRPr lang="fr-CA"/>
          </a:p>
        </p:txBody>
      </p:sp>
    </p:spTree>
    <p:extLst>
      <p:ext uri="{BB962C8B-B14F-4D97-AF65-F5344CB8AC3E}">
        <p14:creationId xmlns:p14="http://schemas.microsoft.com/office/powerpoint/2010/main" val="113622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F9C45810-556A-4E90-8892-797737A38625}" type="slidenum">
              <a:rPr lang="fr-CA" smtClean="0"/>
              <a:t>11</a:t>
            </a:fld>
            <a:endParaRPr lang="fr-CA"/>
          </a:p>
        </p:txBody>
      </p:sp>
    </p:spTree>
    <p:extLst>
      <p:ext uri="{BB962C8B-B14F-4D97-AF65-F5344CB8AC3E}">
        <p14:creationId xmlns:p14="http://schemas.microsoft.com/office/powerpoint/2010/main" val="128069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F9C45810-556A-4E90-8892-797737A38625}" type="slidenum">
              <a:rPr lang="fr-CA" smtClean="0"/>
              <a:t>12</a:t>
            </a:fld>
            <a:endParaRPr lang="fr-CA"/>
          </a:p>
        </p:txBody>
      </p:sp>
    </p:spTree>
    <p:extLst>
      <p:ext uri="{BB962C8B-B14F-4D97-AF65-F5344CB8AC3E}">
        <p14:creationId xmlns:p14="http://schemas.microsoft.com/office/powerpoint/2010/main" val="2983859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3DF0D93D-19E6-4FEE-99B6-58069F65904F}" type="datetimeFigureOut">
              <a:rPr lang="fr-CA" smtClean="0"/>
              <a:t>2024-06-28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1944529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3DF0D93D-19E6-4FEE-99B6-58069F65904F}" type="datetimeFigureOut">
              <a:rPr lang="fr-CA" smtClean="0"/>
              <a:t>2024-06-28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74857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3DF0D93D-19E6-4FEE-99B6-58069F65904F}" type="datetimeFigureOut">
              <a:rPr lang="fr-CA" smtClean="0"/>
              <a:t>2024-06-28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77797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3DF0D93D-19E6-4FEE-99B6-58069F65904F}" type="datetimeFigureOut">
              <a:rPr lang="fr-CA" smtClean="0"/>
              <a:t>2024-06-28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124870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DF0D93D-19E6-4FEE-99B6-58069F65904F}" type="datetimeFigureOut">
              <a:rPr lang="fr-CA" smtClean="0"/>
              <a:t>2024-06-28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45618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3DF0D93D-19E6-4FEE-99B6-58069F65904F}" type="datetimeFigureOut">
              <a:rPr lang="fr-CA" smtClean="0"/>
              <a:t>2024-06-28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7848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3DF0D93D-19E6-4FEE-99B6-58069F65904F}" type="datetimeFigureOut">
              <a:rPr lang="fr-CA" smtClean="0"/>
              <a:t>2024-06-28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368098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3DF0D93D-19E6-4FEE-99B6-58069F65904F}" type="datetimeFigureOut">
              <a:rPr lang="fr-CA" smtClean="0"/>
              <a:t>2024-06-28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315319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F0D93D-19E6-4FEE-99B6-58069F65904F}" type="datetimeFigureOut">
              <a:rPr lang="fr-CA" smtClean="0"/>
              <a:t>2024-06-28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6980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F0D93D-19E6-4FEE-99B6-58069F65904F}" type="datetimeFigureOut">
              <a:rPr lang="fr-CA" smtClean="0"/>
              <a:t>2024-06-28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31285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F0D93D-19E6-4FEE-99B6-58069F65904F}" type="datetimeFigureOut">
              <a:rPr lang="fr-CA" smtClean="0"/>
              <a:t>2024-06-28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8A94D91A-5928-4ED9-81A1-001AFC81449E}" type="slidenum">
              <a:rPr lang="fr-CA" smtClean="0"/>
              <a:t>‹N°›</a:t>
            </a:fld>
            <a:endParaRPr lang="fr-CA"/>
          </a:p>
        </p:txBody>
      </p:sp>
    </p:spTree>
    <p:extLst>
      <p:ext uri="{BB962C8B-B14F-4D97-AF65-F5344CB8AC3E}">
        <p14:creationId xmlns:p14="http://schemas.microsoft.com/office/powerpoint/2010/main" val="224324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l="-51000" r="-5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0D93D-19E6-4FEE-99B6-58069F65904F}" type="datetimeFigureOut">
              <a:rPr lang="fr-CA" smtClean="0"/>
              <a:t>2024-06-28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94D91A-5928-4ED9-81A1-001AFC81449E}" type="slidenum">
              <a:rPr lang="fr-CA" smtClean="0"/>
              <a:t>‹N°›</a:t>
            </a:fld>
            <a:endParaRPr lang="fr-CA"/>
          </a:p>
        </p:txBody>
      </p:sp>
    </p:spTree>
    <p:extLst>
      <p:ext uri="{BB962C8B-B14F-4D97-AF65-F5344CB8AC3E}">
        <p14:creationId xmlns:p14="http://schemas.microsoft.com/office/powerpoint/2010/main" val="1838438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jpeg"/><Relationship Id="rId1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jpeg"/><Relationship Id="rId17" Type="http://schemas.openxmlformats.org/officeDocument/2006/relationships/image" Target="../media/image7.png"/><Relationship Id="rId2" Type="http://schemas.openxmlformats.org/officeDocument/2006/relationships/tags" Target="../tags/tag2.xml"/><Relationship Id="rId16" Type="http://schemas.openxmlformats.org/officeDocument/2006/relationships/image" Target="../media/image6.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spreadsheets/d/1pTkTlaTrv8IYTE0nJu47iPO4iqk-bPNk/edit?usp=drive_link"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ttp://www.nouvellequerbes.org/wordpress/wp-content/uploads/2014/06/NQ-accueil_1000x375-8.jp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25152" y="3286125"/>
            <a:ext cx="9169152" cy="357187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nouvellequerbes.org/wordpress/wp-content/uploads/2014/06/NQ-accueil_1000x375-12.jpg"/>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1352" y="1047355"/>
            <a:ext cx="9142648" cy="338975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nouvellequerbes.org/wordpress/wp-content/uploads/2014/06/NQ-accueil_1000x375-15.jpg"/>
          <p:cNvPicPr>
            <a:picLocks noChangeAspect="1" noChangeArrowheads="1"/>
          </p:cNvPicPr>
          <p:nvPr>
            <p:custDataLst>
              <p:tags r:id="rId3"/>
            </p:custDataLst>
          </p:nvPr>
        </p:nvPicPr>
        <p:blipFill>
          <a:blip r:embed="rId14">
            <a:extLst>
              <a:ext uri="{28A0092B-C50C-407E-A947-70E740481C1C}">
                <a14:useLocalDpi xmlns:a14="http://schemas.microsoft.com/office/drawing/2010/main" val="0"/>
              </a:ext>
            </a:extLst>
          </a:blip>
          <a:srcRect/>
          <a:stretch>
            <a:fillRect/>
          </a:stretch>
        </p:blipFill>
        <p:spPr bwMode="auto">
          <a:xfrm>
            <a:off x="1946004" y="-31684"/>
            <a:ext cx="4748237" cy="178058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mail.google.com/mail/u/0/?ui=2&amp;ik=81091a50e5&amp;view=fimg&amp;th=15b21aaa085630b4&amp;attid=0.1.3&amp;disp=emb&amp;attbid=ANGjdJ9L_hUG75UET58HMB5nos47wc4dYM5bfQl-GZYSmek3cwv6m75kJ9RXYEFKe5Vv0il3pcxVZH5VqNforgJj-gFxee4bVE2eZA6OhCS9qI1DhjgsptrWxBeBir8&amp;sz=w960-h1280&amp;ats=1496718315711&amp;rm=15b21aaa085630b4&amp;zw&amp;atsh=1"/>
          <p:cNvSpPr>
            <a:spLocks noChangeAspect="1" noChangeArrowheads="1"/>
          </p:cNvSpPr>
          <p:nvPr>
            <p:custDataLst>
              <p:tags r:id="rId4"/>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8" name="Image 7"/>
          <p:cNvPicPr>
            <a:picLocks noChangeAspect="1"/>
          </p:cNvPicPr>
          <p:nvPr>
            <p:custDataLst>
              <p:tags r:id="rId5"/>
            </p:custDataLst>
          </p:nvPr>
        </p:nvPicPr>
        <p:blipFill>
          <a:blip r:embed="rId15"/>
          <a:stretch>
            <a:fillRect/>
          </a:stretch>
        </p:blipFill>
        <p:spPr>
          <a:xfrm>
            <a:off x="-25152" y="3861048"/>
            <a:ext cx="2247714" cy="2996952"/>
          </a:xfrm>
          <a:prstGeom prst="rect">
            <a:avLst/>
          </a:prstGeom>
        </p:spPr>
      </p:pic>
      <p:sp>
        <p:nvSpPr>
          <p:cNvPr id="7" name="AutoShape 8" descr="https://mail.google.com/mail/u/0/?ui=2&amp;ik=81091a50e5&amp;view=fimg&amp;th=15b21aaa085630b4&amp;attid=0.1.17&amp;disp=emb&amp;attbid=ANGjdJ-miQP0EJ5Q4yXnr6Z9HpxNOgMrTQRrVBH3ec192hpMjoxFFsPtqdezjIVvv2wdLOrQ1I-EEahb0Qa0CCOv7--ACH3_wZuOkH8aLnLgVlHfazBRQ2ntZe0YayE&amp;sz=w960-h1280&amp;ats=1496718315713&amp;rm=15b21aaa085630b4&amp;zw&amp;atsh=1"/>
          <p:cNvSpPr>
            <a:spLocks noChangeAspect="1" noChangeArrowheads="1"/>
          </p:cNvSpPr>
          <p:nvPr>
            <p:custDataLst>
              <p:tags r:id="rId6"/>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 name="Picture 12"/>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0" y="-11089"/>
            <a:ext cx="2508379" cy="2334917"/>
          </a:xfrm>
          <a:prstGeom prst="rect">
            <a:avLst/>
          </a:prstGeom>
        </p:spPr>
      </p:pic>
      <p:pic>
        <p:nvPicPr>
          <p:cNvPr id="3082" name="Picture 10" descr="http://www.nouvellequerbes.org/wordpress/wp-content/themes/nouvelle/dist/images/logo-new.png"/>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2179499" y="4380948"/>
            <a:ext cx="3503781" cy="1382227"/>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http://www.nouvellequerbes.org/wordpress/wp-content/uploads/2014/06/NQ-accueil_1000x375-10.jpg"/>
          <p:cNvPicPr>
            <a:picLocks noChangeAspect="1" noChangeArrowheads="1"/>
          </p:cNvPicPr>
          <p:nvPr>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5364088" y="1771507"/>
            <a:ext cx="3718385" cy="139439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1">
            <a:extLst>
              <a:ext uri="{FF2B5EF4-FFF2-40B4-BE49-F238E27FC236}">
                <a16:creationId xmlns:a16="http://schemas.microsoft.com/office/drawing/2014/main" id="{8C37331A-8974-A7C2-11C9-50B5F8E37966}"/>
              </a:ext>
            </a:extLst>
          </p:cNvPr>
          <p:cNvSpPr>
            <a:spLocks noGrp="1"/>
          </p:cNvSpPr>
          <p:nvPr>
            <p:ph idx="1"/>
          </p:nvPr>
        </p:nvSpPr>
        <p:spPr>
          <a:xfrm>
            <a:off x="457200" y="2551508"/>
            <a:ext cx="8229600" cy="3574655"/>
          </a:xfrm>
        </p:spPr>
        <p:txBody>
          <a:bodyPr>
            <a:normAutofit/>
          </a:bodyPr>
          <a:lstStyle/>
          <a:p>
            <a:pPr algn="ctr"/>
            <a:r>
              <a:rPr lang="fr-CA" sz="6000" dirty="0">
                <a:solidFill>
                  <a:schemeClr val="bg1"/>
                </a:solidFill>
              </a:rPr>
              <a:t>BILAN DES COMITÉS </a:t>
            </a:r>
          </a:p>
          <a:p>
            <a:pPr algn="ctr"/>
            <a:r>
              <a:rPr lang="fr-CA" sz="6000" dirty="0">
                <a:solidFill>
                  <a:schemeClr val="bg1"/>
                </a:solidFill>
              </a:rPr>
              <a:t>2023-2024</a:t>
            </a:r>
          </a:p>
        </p:txBody>
      </p:sp>
    </p:spTree>
    <p:extLst>
      <p:ext uri="{BB962C8B-B14F-4D97-AF65-F5344CB8AC3E}">
        <p14:creationId xmlns:p14="http://schemas.microsoft.com/office/powerpoint/2010/main" val="162811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75851-2186-2FC9-493D-39387E3C49F5}"/>
              </a:ext>
            </a:extLst>
          </p:cNvPr>
          <p:cNvSpPr txBox="1">
            <a:spLocks/>
          </p:cNvSpPr>
          <p:nvPr/>
        </p:nvSpPr>
        <p:spPr>
          <a:xfrm>
            <a:off x="251520" y="116632"/>
            <a:ext cx="8568952" cy="77417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2800" b="1" dirty="0"/>
              <a:t>Comité de réflexion pédagogique (suite)</a:t>
            </a:r>
          </a:p>
        </p:txBody>
      </p:sp>
      <p:graphicFrame>
        <p:nvGraphicFramePr>
          <p:cNvPr id="3" name="Tableau 2">
            <a:extLst>
              <a:ext uri="{FF2B5EF4-FFF2-40B4-BE49-F238E27FC236}">
                <a16:creationId xmlns:a16="http://schemas.microsoft.com/office/drawing/2014/main" id="{0873030A-46AD-918E-1401-DA2CBBEF7862}"/>
              </a:ext>
            </a:extLst>
          </p:cNvPr>
          <p:cNvGraphicFramePr>
            <a:graphicFrameLocks noGrp="1"/>
          </p:cNvGraphicFramePr>
          <p:nvPr>
            <p:extLst>
              <p:ext uri="{D42A27DB-BD31-4B8C-83A1-F6EECF244321}">
                <p14:modId xmlns:p14="http://schemas.microsoft.com/office/powerpoint/2010/main" val="1828576852"/>
              </p:ext>
            </p:extLst>
          </p:nvPr>
        </p:nvGraphicFramePr>
        <p:xfrm>
          <a:off x="179512" y="874051"/>
          <a:ext cx="8784976" cy="5726295"/>
        </p:xfrm>
        <a:graphic>
          <a:graphicData uri="http://schemas.openxmlformats.org/drawingml/2006/table">
            <a:tbl>
              <a:tblPr firstRow="1" bandRow="1">
                <a:tableStyleId>{5C22544A-7EE6-4342-B048-85BDC9FD1C3A}</a:tableStyleId>
              </a:tblPr>
              <a:tblGrid>
                <a:gridCol w="1720067">
                  <a:extLst>
                    <a:ext uri="{9D8B030D-6E8A-4147-A177-3AD203B41FA5}">
                      <a16:colId xmlns:a16="http://schemas.microsoft.com/office/drawing/2014/main" val="3962433587"/>
                    </a:ext>
                  </a:extLst>
                </a:gridCol>
                <a:gridCol w="2508531">
                  <a:extLst>
                    <a:ext uri="{9D8B030D-6E8A-4147-A177-3AD203B41FA5}">
                      <a16:colId xmlns:a16="http://schemas.microsoft.com/office/drawing/2014/main" val="459015755"/>
                    </a:ext>
                  </a:extLst>
                </a:gridCol>
                <a:gridCol w="2241434">
                  <a:extLst>
                    <a:ext uri="{9D8B030D-6E8A-4147-A177-3AD203B41FA5}">
                      <a16:colId xmlns:a16="http://schemas.microsoft.com/office/drawing/2014/main" val="957386601"/>
                    </a:ext>
                  </a:extLst>
                </a:gridCol>
                <a:gridCol w="2314944">
                  <a:extLst>
                    <a:ext uri="{9D8B030D-6E8A-4147-A177-3AD203B41FA5}">
                      <a16:colId xmlns:a16="http://schemas.microsoft.com/office/drawing/2014/main" val="3634505528"/>
                    </a:ext>
                  </a:extLst>
                </a:gridCol>
              </a:tblGrid>
              <a:tr h="611871">
                <a:tc>
                  <a:txBody>
                    <a:bodyPr/>
                    <a:lstStyle/>
                    <a:p>
                      <a:pPr algn="ctr"/>
                      <a:r>
                        <a:rPr lang="en-US" sz="1050" dirty="0"/>
                        <a:t>Mandats</a:t>
                      </a:r>
                      <a:endParaRPr lang="fr-CA" sz="1050" dirty="0"/>
                    </a:p>
                  </a:txBody>
                  <a:tcPr anchor="ctr"/>
                </a:tc>
                <a:tc>
                  <a:txBody>
                    <a:bodyPr/>
                    <a:lstStyle/>
                    <a:p>
                      <a:pPr algn="ctr"/>
                      <a:r>
                        <a:rPr lang="fr-CA" sz="1050" noProof="0" dirty="0"/>
                        <a:t>Activités</a:t>
                      </a:r>
                      <a:r>
                        <a:rPr lang="en-US" sz="1050" dirty="0"/>
                        <a:t> </a:t>
                      </a:r>
                      <a:r>
                        <a:rPr lang="fr-CA" sz="1050" noProof="0" dirty="0"/>
                        <a:t>planifiées</a:t>
                      </a:r>
                    </a:p>
                  </a:txBody>
                  <a:tcPr anchor="ctr"/>
                </a:tc>
                <a:tc>
                  <a:txBody>
                    <a:bodyPr/>
                    <a:lstStyle/>
                    <a:p>
                      <a:pPr algn="ctr"/>
                      <a:r>
                        <a:rPr lang="fr-CA" sz="1050" b="1" kern="1200" dirty="0">
                          <a:solidFill>
                            <a:schemeClr val="lt1"/>
                          </a:solidFill>
                          <a:effectLst/>
                          <a:latin typeface="+mn-lt"/>
                          <a:ea typeface="+mn-ea"/>
                          <a:cs typeface="+mn-cs"/>
                        </a:rPr>
                        <a:t>Activités complétées</a:t>
                      </a:r>
                      <a:endParaRPr lang="fr-CA" sz="105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050" b="1" kern="1200" dirty="0">
                          <a:solidFill>
                            <a:schemeClr val="lt1"/>
                          </a:solidFill>
                          <a:effectLst/>
                          <a:latin typeface="+mn-lt"/>
                          <a:ea typeface="+mn-ea"/>
                          <a:cs typeface="+mn-cs"/>
                        </a:rPr>
                        <a:t>Activités à mener en 2024-2025</a:t>
                      </a:r>
                      <a:endParaRPr lang="fr-CA" sz="1050" dirty="0"/>
                    </a:p>
                  </a:txBody>
                  <a:tcPr anchor="ctr"/>
                </a:tc>
                <a:extLst>
                  <a:ext uri="{0D108BD9-81ED-4DB2-BD59-A6C34878D82A}">
                    <a16:rowId xmlns:a16="http://schemas.microsoft.com/office/drawing/2014/main" val="1569171446"/>
                  </a:ext>
                </a:extLst>
              </a:tr>
              <a:tr h="1657150">
                <a:tc>
                  <a:txBody>
                    <a:bodyPr/>
                    <a:lstStyle/>
                    <a:p>
                      <a:pPr marL="342900" marR="0" lvl="0" indent="-342900">
                        <a:lnSpc>
                          <a:spcPct val="107000"/>
                        </a:lnSpc>
                        <a:spcBef>
                          <a:spcPts val="0"/>
                        </a:spcBef>
                        <a:spcAft>
                          <a:spcPts val="0"/>
                        </a:spcAft>
                        <a:buClr>
                          <a:srgbClr val="000000"/>
                        </a:buClr>
                        <a:buFont typeface="+mj-lt"/>
                        <a:buAutoNum type="arabicPeriod" startAt="3"/>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Répertoire des sorties communautaires</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endPar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Mise à jour du répertoire et rédaction du processus de gestion des sorties communautaires</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Proposition du répertoire aux professeurs et présentation aux comités sortie des classes en début d’année </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Mise à jour du répertoire</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Pilote d’une sortie communautaire (</a:t>
                      </a:r>
                      <a:r>
                        <a:rPr lang="fr-CA" sz="1050"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MultiCaf</a:t>
                      </a: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et préparation d’une activité sur l’implication citoyenne (Conseil jeunesse de Montréal) pour la rentrée 2024</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Proposition du répertoire aux professeurs et présentation aux comités sortie des classes en début d’année </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Rédaction du processus de gestion des sorties communautaires</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Réalisation d’au moins 3 sorties communautaires par l’école en 2024-2025</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val="2164734724"/>
                  </a:ext>
                </a:extLst>
              </a:tr>
              <a:tr h="548196">
                <a:tc>
                  <a:txBody>
                    <a:bodyPr/>
                    <a:lstStyle/>
                    <a:p>
                      <a:pPr marL="342900" marR="0" lvl="0" indent="-342900">
                        <a:lnSpc>
                          <a:spcPct val="107000"/>
                        </a:lnSpc>
                        <a:spcBef>
                          <a:spcPts val="0"/>
                        </a:spcBef>
                        <a:spcAft>
                          <a:spcPts val="0"/>
                        </a:spcAft>
                        <a:buClr>
                          <a:srgbClr val="000000"/>
                        </a:buClr>
                        <a:buFont typeface="+mj-lt"/>
                        <a:buAutoNum type="arabicPeriod" startAt="4"/>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Ateliers interclasses</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Animation d’un 1er atelier pilote sur la diversification des moyens de présentation de projets</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Animation du 1er atelier pilote en novembre 2024</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val="2954623723"/>
                  </a:ext>
                </a:extLst>
              </a:tr>
              <a:tr h="1703223">
                <a:tc>
                  <a:txBody>
                    <a:bodyPr/>
                    <a:lstStyle/>
                    <a:p>
                      <a:pPr marL="342900" marR="0" lvl="0" indent="-342900">
                        <a:lnSpc>
                          <a:spcPct val="107000"/>
                        </a:lnSpc>
                        <a:spcBef>
                          <a:spcPts val="0"/>
                        </a:spcBef>
                        <a:spcAft>
                          <a:spcPts val="0"/>
                        </a:spcAft>
                        <a:buClr>
                          <a:srgbClr val="000000"/>
                        </a:buClr>
                        <a:buFont typeface="+mj-lt"/>
                        <a:buAutoNum type="arabicPeriod" startAt="5"/>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Outil de réflexion sur les projets</a:t>
                      </a:r>
                    </a:p>
                    <a:p>
                      <a:pPr marL="0" marR="0">
                        <a:lnSpc>
                          <a:spcPct val="107000"/>
                        </a:lnSpc>
                        <a:spcBef>
                          <a:spcPts val="0"/>
                        </a:spcBef>
                        <a:spcAft>
                          <a:spcPts val="0"/>
                        </a:spcAft>
                      </a:pPr>
                      <a:r>
                        <a:rPr lang="fr-CA" sz="1050" u="sng" dirty="0">
                          <a:solidFill>
                            <a:srgbClr val="1155CC"/>
                          </a:solidFill>
                          <a:effectLst/>
                          <a:latin typeface="Calibri" panose="020F0502020204030204" pitchFamily="34" charset="0"/>
                          <a:ea typeface="Times New Roman" panose="02020603050405020304" pitchFamily="18" charset="0"/>
                          <a:cs typeface="Calibri" panose="020F0502020204030204" pitchFamily="34" charset="0"/>
                          <a:hlinkClick r:id="rId2"/>
                        </a:rPr>
                        <a:t>https://docs.google.com/spreadsheets/d/1pTkTlaTrv8IYTE0nJu47iPO4iqk-bPNk/edit?usp=drive_link</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Planification de présentation de l’outil pour l’année 2024-2025</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Planification de présentation de l’outil</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Kiosque de présentation au café de la rentrée</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Sous-comité à constituer pour l’année 2024-2025</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val="86281978"/>
                  </a:ext>
                </a:extLst>
              </a:tr>
              <a:tr h="1202861">
                <a:tc>
                  <a:txBody>
                    <a:bodyPr/>
                    <a:lstStyle/>
                    <a:p>
                      <a:pPr marL="228600" marR="0" lvl="0" indent="-228600">
                        <a:lnSpc>
                          <a:spcPct val="107000"/>
                        </a:lnSpc>
                        <a:spcBef>
                          <a:spcPts val="0"/>
                        </a:spcBef>
                        <a:spcAft>
                          <a:spcPts val="0"/>
                        </a:spcAft>
                        <a:buClr>
                          <a:srgbClr val="000000"/>
                        </a:buClr>
                        <a:buFont typeface="+mj-lt"/>
                        <a:buAutoNum type="arabicPeriod" startAt="6"/>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Intégration de la diversité culturelle et de la neurodiversité à l’école</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Discussion initiale sur le mandat </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tc>
                  <a:txBody>
                    <a:bodyPr/>
                    <a:lstStyle/>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Table de discussion à la rentrée 2024 pour alimenter les réflexions</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Formalisation du mandat à l’automne 2024</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27013" marR="0" lvl="0" indent="-173038" algn="l" defTabSz="914400" rtl="0" eaLnBrk="1" fontAlgn="base" latinLnBrk="0" hangingPunct="1">
                        <a:lnSpc>
                          <a:spcPct val="107000"/>
                        </a:lnSpc>
                        <a:spcBef>
                          <a:spcPts val="0"/>
                        </a:spcBef>
                        <a:spcAft>
                          <a:spcPts val="0"/>
                        </a:spcAft>
                        <a:buSzPts val="1000"/>
                        <a:buFont typeface="Symbol" panose="05050102010706020507" pitchFamily="18" charset="2"/>
                        <a:buChar char=""/>
                        <a:tabLst>
                          <a:tab pos="457200" algn="l"/>
                        </a:tabLst>
                      </a:pPr>
                      <a:r>
                        <a:rPr lang="fr-CA"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Création d’un sous-comité à l’automne 2024</a:t>
                      </a:r>
                      <a:endParaRPr lang="fr-CA" sz="105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tc>
                <a:extLst>
                  <a:ext uri="{0D108BD9-81ED-4DB2-BD59-A6C34878D82A}">
                    <a16:rowId xmlns:a16="http://schemas.microsoft.com/office/drawing/2014/main" val="818636887"/>
                  </a:ext>
                </a:extLst>
              </a:tr>
            </a:tbl>
          </a:graphicData>
        </a:graphic>
      </p:graphicFrame>
    </p:spTree>
    <p:extLst>
      <p:ext uri="{BB962C8B-B14F-4D97-AF65-F5344CB8AC3E}">
        <p14:creationId xmlns:p14="http://schemas.microsoft.com/office/powerpoint/2010/main" val="1150012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1448101" y="332656"/>
            <a:ext cx="6247799" cy="769441"/>
          </a:xfrm>
          <a:prstGeom prst="rect">
            <a:avLst/>
          </a:prstGeom>
          <a:noFill/>
        </p:spPr>
        <p:txBody>
          <a:bodyPr wrap="square" rtlCol="0">
            <a:spAutoFit/>
          </a:bodyPr>
          <a:lstStyle/>
          <a:p>
            <a:pPr algn="ctr">
              <a:spcBef>
                <a:spcPct val="0"/>
              </a:spcBef>
              <a:spcAft>
                <a:spcPts val="600"/>
              </a:spcAft>
            </a:pPr>
            <a:r>
              <a:rPr lang="fr-FR" sz="4400" b="1" dirty="0">
                <a:latin typeface="+mj-lt"/>
                <a:ea typeface="+mj-ea"/>
                <a:cs typeface="+mj-cs"/>
              </a:rPr>
              <a:t>Comité Accueil</a:t>
            </a:r>
          </a:p>
        </p:txBody>
      </p:sp>
      <p:sp>
        <p:nvSpPr>
          <p:cNvPr id="2" name="ZoneTexte 1">
            <a:extLst>
              <a:ext uri="{FF2B5EF4-FFF2-40B4-BE49-F238E27FC236}">
                <a16:creationId xmlns:a16="http://schemas.microsoft.com/office/drawing/2014/main" id="{99C84590-4209-5F59-81FE-8E478F0F20F5}"/>
              </a:ext>
            </a:extLst>
          </p:cNvPr>
          <p:cNvSpPr txBox="1"/>
          <p:nvPr/>
        </p:nvSpPr>
        <p:spPr>
          <a:xfrm>
            <a:off x="323528" y="1340768"/>
            <a:ext cx="8496944" cy="923330"/>
          </a:xfrm>
          <a:prstGeom prst="rect">
            <a:avLst/>
          </a:prstGeom>
          <a:noFill/>
        </p:spPr>
        <p:txBody>
          <a:bodyPr wrap="square" rtlCol="0">
            <a:spAutoFit/>
          </a:bodyPr>
          <a:lstStyle/>
          <a:p>
            <a:r>
              <a:rPr lang="fr-CA" u="sng" dirty="0"/>
              <a:t>Membres:</a:t>
            </a:r>
          </a:p>
          <a:p>
            <a:endParaRPr lang="fr-CA" u="sng" dirty="0"/>
          </a:p>
          <a:p>
            <a:r>
              <a:rPr lang="fr-FR" dirty="0"/>
              <a:t>Naomi Emond, Émilie Boudrias, Emmanuelle Adrien, Mélanie Charbonneau, Karine </a:t>
            </a:r>
            <a:r>
              <a:rPr lang="fr-FR" dirty="0" err="1"/>
              <a:t>Deest</a:t>
            </a:r>
            <a:endParaRPr lang="fr-FR" dirty="0"/>
          </a:p>
        </p:txBody>
      </p:sp>
      <p:sp>
        <p:nvSpPr>
          <p:cNvPr id="6" name="ZoneTexte 5">
            <a:extLst>
              <a:ext uri="{FF2B5EF4-FFF2-40B4-BE49-F238E27FC236}">
                <a16:creationId xmlns:a16="http://schemas.microsoft.com/office/drawing/2014/main" id="{EB20668C-24F9-3938-1D14-BA61AFFE2120}"/>
              </a:ext>
            </a:extLst>
          </p:cNvPr>
          <p:cNvSpPr txBox="1"/>
          <p:nvPr/>
        </p:nvSpPr>
        <p:spPr>
          <a:xfrm>
            <a:off x="323529" y="2531201"/>
            <a:ext cx="8496943" cy="3508653"/>
          </a:xfrm>
          <a:prstGeom prst="rect">
            <a:avLst/>
          </a:prstGeom>
          <a:noFill/>
        </p:spPr>
        <p:txBody>
          <a:bodyPr wrap="square">
            <a:spAutoFit/>
          </a:bodyPr>
          <a:lstStyle/>
          <a:p>
            <a:pPr>
              <a:spcBef>
                <a:spcPts val="600"/>
              </a:spcBef>
              <a:spcAft>
                <a:spcPts val="600"/>
              </a:spcAft>
            </a:pPr>
            <a:r>
              <a:rPr lang="fr-FR" sz="1800" dirty="0"/>
              <a:t>La direction et le secrétariat ainsi que quelques parents ont travaillé à faire vivre ce comité qui est un incontournable puisqu’il consiste:</a:t>
            </a:r>
          </a:p>
          <a:p>
            <a:pPr marL="342900" indent="-342900">
              <a:spcBef>
                <a:spcPts val="600"/>
              </a:spcBef>
              <a:spcAft>
                <a:spcPts val="600"/>
              </a:spcAft>
              <a:buFont typeface="Wingdings" panose="05000000000000000000" pitchFamily="2" charset="2"/>
              <a:buChar char="§"/>
            </a:pPr>
            <a:r>
              <a:rPr lang="fr-FR" sz="1800" dirty="0"/>
              <a:t>à </a:t>
            </a:r>
            <a:r>
              <a:rPr lang="fr-FR" dirty="0"/>
              <a:t>distribuer la publicité auprès des commerces, des garderies, etc. pour participer aux soirées d’information de janvier et préparer les futures inscriptions;</a:t>
            </a:r>
            <a:endParaRPr lang="fr-FR" sz="1800" dirty="0"/>
          </a:p>
          <a:p>
            <a:pPr marL="342900" indent="-342900">
              <a:spcBef>
                <a:spcPts val="600"/>
              </a:spcBef>
              <a:spcAft>
                <a:spcPts val="600"/>
              </a:spcAft>
              <a:buFont typeface="Wingdings" panose="05000000000000000000" pitchFamily="2" charset="2"/>
              <a:buChar char="§"/>
            </a:pPr>
            <a:r>
              <a:rPr lang="fr-FR" sz="1800" dirty="0"/>
              <a:t>à l’accueil lors des soirées d’information</a:t>
            </a:r>
            <a:r>
              <a:rPr lang="fr-FR" dirty="0"/>
              <a:t>;</a:t>
            </a:r>
            <a:endParaRPr lang="fr-FR" sz="1800" dirty="0"/>
          </a:p>
          <a:p>
            <a:pPr marL="342900" indent="-342900">
              <a:spcBef>
                <a:spcPts val="600"/>
              </a:spcBef>
              <a:spcAft>
                <a:spcPts val="600"/>
              </a:spcAft>
              <a:buFont typeface="Wingdings" panose="05000000000000000000" pitchFamily="2" charset="2"/>
              <a:buChar char="§"/>
            </a:pPr>
            <a:r>
              <a:rPr lang="fr-FR" sz="1800" dirty="0"/>
              <a:t>à l’accueil des nouveaux parents lors des journées maternelles et primaire;</a:t>
            </a:r>
          </a:p>
          <a:p>
            <a:pPr marL="342900" indent="-342900">
              <a:spcBef>
                <a:spcPts val="600"/>
              </a:spcBef>
              <a:spcAft>
                <a:spcPts val="600"/>
              </a:spcAft>
              <a:buFont typeface="Wingdings" panose="05000000000000000000" pitchFamily="2" charset="2"/>
              <a:buChar char="§"/>
            </a:pPr>
            <a:r>
              <a:rPr lang="fr-FR" sz="1800" dirty="0"/>
              <a:t>à présenter leur expérience aux futurs et nouveaux parents lors de ces rencontres;</a:t>
            </a:r>
          </a:p>
          <a:p>
            <a:pPr marL="342900" indent="-342900">
              <a:spcBef>
                <a:spcPts val="600"/>
              </a:spcBef>
              <a:spcAft>
                <a:spcPts val="600"/>
              </a:spcAft>
              <a:buFont typeface="Wingdings" panose="05000000000000000000" pitchFamily="2" charset="2"/>
              <a:buChar char="§"/>
            </a:pPr>
            <a:r>
              <a:rPr lang="fr-FR" dirty="0"/>
              <a:t>Gérer le parrainage lors du </a:t>
            </a:r>
            <a:r>
              <a:rPr lang="fr-FR" dirty="0" err="1"/>
              <a:t>pique-nique</a:t>
            </a:r>
            <a:r>
              <a:rPr lang="fr-FR" dirty="0"/>
              <a:t> de la rentrée en </a:t>
            </a:r>
            <a:r>
              <a:rPr lang="fr-FR" dirty="0" err="1"/>
              <a:t>août</a:t>
            </a:r>
            <a:endParaRPr lang="fr-FR" dirty="0"/>
          </a:p>
          <a:p>
            <a:pPr marL="342900" indent="-342900">
              <a:spcBef>
                <a:spcPts val="600"/>
              </a:spcBef>
              <a:spcAft>
                <a:spcPts val="600"/>
              </a:spcAft>
              <a:buFont typeface="Wingdings" panose="05000000000000000000" pitchFamily="2" charset="2"/>
              <a:buChar char="§"/>
            </a:pPr>
            <a:r>
              <a:rPr lang="fr-FR" dirty="0"/>
              <a:t>Nouveauté : Participer au café de la rentrée en septembre </a:t>
            </a:r>
            <a:endParaRPr lang="fr-FR" sz="1800" dirty="0"/>
          </a:p>
        </p:txBody>
      </p:sp>
    </p:spTree>
    <p:extLst>
      <p:ext uri="{BB962C8B-B14F-4D97-AF65-F5344CB8AC3E}">
        <p14:creationId xmlns:p14="http://schemas.microsoft.com/office/powerpoint/2010/main" val="283612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4000"/>
            <a:lum/>
          </a:blip>
          <a:srcRect/>
          <a:stretch>
            <a:fillRect l="-51000" r="-51000"/>
          </a:stretch>
        </a:blipFill>
        <a:effectLst/>
      </p:bgPr>
    </p:bg>
    <p:spTree>
      <p:nvGrpSpPr>
        <p:cNvPr id="1" name=""/>
        <p:cNvGrpSpPr/>
        <p:nvPr/>
      </p:nvGrpSpPr>
      <p:grpSpPr>
        <a:xfrm>
          <a:off x="0" y="0"/>
          <a:ext cx="0" cy="0"/>
          <a:chOff x="0" y="0"/>
          <a:chExt cx="0" cy="0"/>
        </a:xfrm>
      </p:grpSpPr>
      <p:pic>
        <p:nvPicPr>
          <p:cNvPr id="2" name="Picture 10" descr="http://www.nouvellequerbes.org/wordpress/wp-content/themes/nouvelle/dist/images/logo-new.png"/>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5612262" y="5301208"/>
            <a:ext cx="3503781" cy="138222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611560" y="1484784"/>
            <a:ext cx="3672408" cy="1569660"/>
          </a:xfrm>
          <a:prstGeom prst="rect">
            <a:avLst/>
          </a:prstGeom>
          <a:noFill/>
        </p:spPr>
        <p:txBody>
          <a:bodyPr wrap="square" rtlCol="0">
            <a:spAutoFit/>
          </a:bodyPr>
          <a:lstStyle/>
          <a:p>
            <a:r>
              <a:rPr lang="fr-CA" sz="9600" dirty="0"/>
              <a:t>Merci!</a:t>
            </a:r>
          </a:p>
        </p:txBody>
      </p:sp>
    </p:spTree>
    <p:extLst>
      <p:ext uri="{BB962C8B-B14F-4D97-AF65-F5344CB8AC3E}">
        <p14:creationId xmlns:p14="http://schemas.microsoft.com/office/powerpoint/2010/main" val="376414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9F16-B0E4-D39B-A21F-0E1C1217C96B}"/>
              </a:ext>
            </a:extLst>
          </p:cNvPr>
          <p:cNvSpPr txBox="1">
            <a:spLocks/>
          </p:cNvSpPr>
          <p:nvPr/>
        </p:nvSpPr>
        <p:spPr>
          <a:xfrm>
            <a:off x="539552" y="332657"/>
            <a:ext cx="813690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t>Comité</a:t>
            </a:r>
            <a:r>
              <a:rPr lang="fr-CA" dirty="0"/>
              <a:t> Fête </a:t>
            </a:r>
            <a:endParaRPr lang="en-US" dirty="0"/>
          </a:p>
        </p:txBody>
      </p:sp>
      <p:sp>
        <p:nvSpPr>
          <p:cNvPr id="3" name="Content Placeholder 2">
            <a:extLst>
              <a:ext uri="{FF2B5EF4-FFF2-40B4-BE49-F238E27FC236}">
                <a16:creationId xmlns:a16="http://schemas.microsoft.com/office/drawing/2014/main" id="{5228CD95-2C23-5954-5553-195083B5D569}"/>
              </a:ext>
            </a:extLst>
          </p:cNvPr>
          <p:cNvSpPr txBox="1">
            <a:spLocks/>
          </p:cNvSpPr>
          <p:nvPr/>
        </p:nvSpPr>
        <p:spPr>
          <a:xfrm>
            <a:off x="539552" y="1700808"/>
            <a:ext cx="8136904" cy="4351338"/>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sz="1800" dirty="0"/>
              <a:t>Membres Actifs: </a:t>
            </a:r>
          </a:p>
          <a:p>
            <a:pPr lvl="1"/>
            <a:r>
              <a:rPr lang="fr-CA" sz="1400" dirty="0"/>
              <a:t>École: Claire-St-Aubin, Frédérique Dumas-Desbois, Alex Rouillon</a:t>
            </a:r>
          </a:p>
          <a:p>
            <a:pPr lvl="1"/>
            <a:r>
              <a:rPr lang="fr-CA" sz="1400" dirty="0"/>
              <a:t>Lien CE: Charles</a:t>
            </a:r>
          </a:p>
          <a:p>
            <a:pPr lvl="1"/>
            <a:r>
              <a:rPr lang="fr-CA" sz="1400" dirty="0"/>
              <a:t>Répétions: Ève Garnier, </a:t>
            </a:r>
            <a:r>
              <a:rPr lang="fr-CA" sz="1400" dirty="0" err="1"/>
              <a:t>Aurilia</a:t>
            </a:r>
            <a:r>
              <a:rPr lang="fr-CA" sz="1400" dirty="0"/>
              <a:t> Filion, Angel </a:t>
            </a:r>
            <a:r>
              <a:rPr lang="fr-CA" sz="1400" dirty="0" err="1"/>
              <a:t>Boh</a:t>
            </a:r>
            <a:r>
              <a:rPr lang="fr-CA" sz="1400" dirty="0"/>
              <a:t>, </a:t>
            </a:r>
            <a:r>
              <a:rPr lang="fr-CA" sz="1400" dirty="0" err="1"/>
              <a:t>Roccio</a:t>
            </a:r>
            <a:r>
              <a:rPr lang="fr-CA" sz="1400" dirty="0"/>
              <a:t> </a:t>
            </a:r>
            <a:r>
              <a:rPr lang="fr-CA" sz="1400" dirty="0" err="1"/>
              <a:t>Carvajo</a:t>
            </a:r>
            <a:r>
              <a:rPr lang="fr-CA" sz="1400" dirty="0"/>
              <a:t>, Liu Dambolena</a:t>
            </a:r>
          </a:p>
          <a:p>
            <a:pPr lvl="1"/>
            <a:r>
              <a:rPr lang="fr-CA" sz="1400" dirty="0"/>
              <a:t>Musique: Lynne Cooper</a:t>
            </a:r>
          </a:p>
          <a:p>
            <a:pPr lvl="1"/>
            <a:r>
              <a:rPr lang="fr-CA" sz="1400" dirty="0"/>
              <a:t>Régie: Bruno Pucella, Ari Cohen</a:t>
            </a:r>
          </a:p>
          <a:p>
            <a:pPr lvl="1"/>
            <a:r>
              <a:rPr lang="fr-CA" sz="1400" dirty="0"/>
              <a:t>Radeaux: Caroline Braun, Isabelle Trempe</a:t>
            </a:r>
          </a:p>
          <a:p>
            <a:pPr lvl="1"/>
            <a:r>
              <a:rPr lang="fr-CA" sz="1400" dirty="0"/>
              <a:t>Secrétaire</a:t>
            </a:r>
            <a:r>
              <a:rPr lang="en-US" sz="1400" dirty="0"/>
              <a:t>/Parent </a:t>
            </a:r>
            <a:r>
              <a:rPr lang="en-US" sz="1400" dirty="0" err="1"/>
              <a:t>Responsable</a:t>
            </a:r>
            <a:r>
              <a:rPr lang="en-US" sz="1400" dirty="0"/>
              <a:t>: Isabelle Trempe</a:t>
            </a:r>
            <a:endParaRPr lang="fr-CA" sz="1400" dirty="0"/>
          </a:p>
          <a:p>
            <a:r>
              <a:rPr lang="fr-CA" sz="1800" dirty="0"/>
              <a:t>Réalisations:</a:t>
            </a:r>
          </a:p>
          <a:p>
            <a:pPr lvl="1"/>
            <a:r>
              <a:rPr lang="fr-CA" sz="1400" dirty="0"/>
              <a:t>Annulé (grève): Cool Show</a:t>
            </a:r>
          </a:p>
          <a:p>
            <a:pPr lvl="1"/>
            <a:r>
              <a:rPr lang="fr-CA" sz="1400" dirty="0"/>
              <a:t>Annulé (grève) </a:t>
            </a:r>
          </a:p>
          <a:p>
            <a:pPr lvl="2"/>
            <a:r>
              <a:rPr lang="fr-CA" sz="1000" dirty="0"/>
              <a:t>Chorale de Noel dans la cour</a:t>
            </a:r>
          </a:p>
          <a:p>
            <a:pPr lvl="2"/>
            <a:r>
              <a:rPr lang="fr-CA" sz="1000" dirty="0"/>
              <a:t>Entrée musicale Noel</a:t>
            </a:r>
          </a:p>
          <a:p>
            <a:pPr lvl="1"/>
            <a:r>
              <a:rPr lang="fr-CA" sz="1400" dirty="0"/>
              <a:t>Féria: Spectacle de musiciens, DJ et chorale des enfants</a:t>
            </a:r>
          </a:p>
          <a:p>
            <a:pPr lvl="1"/>
            <a:r>
              <a:rPr lang="fr-CA" sz="1400" dirty="0"/>
              <a:t>Show Chaud: </a:t>
            </a:r>
          </a:p>
          <a:p>
            <a:pPr lvl="2"/>
            <a:r>
              <a:rPr lang="fr-CA" sz="1000" dirty="0"/>
              <a:t>Parade de l’école vers Parc Outremont, avec pancartes par classe</a:t>
            </a:r>
          </a:p>
          <a:p>
            <a:pPr lvl="2"/>
            <a:r>
              <a:rPr lang="fr-CA" sz="1000" dirty="0"/>
              <a:t>Parades des radeaux dans l’étang du Parc Outremont avec la participation de toutes les classes</a:t>
            </a:r>
          </a:p>
          <a:p>
            <a:pPr lvl="2"/>
            <a:r>
              <a:rPr lang="fr-CA" sz="1000" dirty="0"/>
              <a:t>Spectacle du Chaud Show Parc Outremont, sur scène extérieur</a:t>
            </a:r>
          </a:p>
          <a:p>
            <a:pPr lvl="2"/>
            <a:r>
              <a:rPr lang="fr-CA" sz="1000" dirty="0"/>
              <a:t>Pique-nique durant le spectacle</a:t>
            </a:r>
            <a:endParaRPr lang="en-US" sz="1400" dirty="0"/>
          </a:p>
        </p:txBody>
      </p:sp>
    </p:spTree>
    <p:extLst>
      <p:ext uri="{BB962C8B-B14F-4D97-AF65-F5344CB8AC3E}">
        <p14:creationId xmlns:p14="http://schemas.microsoft.com/office/powerpoint/2010/main" val="30662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0FCEB-A972-58C4-D5F0-9E595C1F5974}"/>
              </a:ext>
            </a:extLst>
          </p:cNvPr>
          <p:cNvSpPr txBox="1">
            <a:spLocks/>
          </p:cNvSpPr>
          <p:nvPr/>
        </p:nvSpPr>
        <p:spPr>
          <a:xfrm>
            <a:off x="539552" y="332657"/>
            <a:ext cx="8136904"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t>Comité</a:t>
            </a:r>
            <a:r>
              <a:rPr lang="fr-CA" dirty="0"/>
              <a:t> Fête - suite</a:t>
            </a:r>
            <a:endParaRPr lang="en-US" dirty="0"/>
          </a:p>
        </p:txBody>
      </p:sp>
      <p:sp>
        <p:nvSpPr>
          <p:cNvPr id="3" name="Content Placeholder 2">
            <a:extLst>
              <a:ext uri="{FF2B5EF4-FFF2-40B4-BE49-F238E27FC236}">
                <a16:creationId xmlns:a16="http://schemas.microsoft.com/office/drawing/2014/main" id="{51F13C66-72D9-4B17-5327-7FD181DEAC4D}"/>
              </a:ext>
            </a:extLst>
          </p:cNvPr>
          <p:cNvSpPr txBox="1">
            <a:spLocks/>
          </p:cNvSpPr>
          <p:nvPr/>
        </p:nvSpPr>
        <p:spPr>
          <a:xfrm>
            <a:off x="107504" y="1196751"/>
            <a:ext cx="8712968" cy="5328591"/>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1800" dirty="0">
                <a:solidFill>
                  <a:srgbClr val="1D2228"/>
                </a:solidFill>
                <a:latin typeface="Aptos" panose="020B0004020202020204" pitchFamily="34" charset="0"/>
              </a:rPr>
              <a:t>Mandats déterminés lors de la 1r</a:t>
            </a:r>
            <a:r>
              <a:rPr lang="fr-FR" sz="1800" baseline="30000" dirty="0">
                <a:solidFill>
                  <a:srgbClr val="1D2228"/>
                </a:solidFill>
                <a:latin typeface="Aptos" panose="020B0004020202020204" pitchFamily="34" charset="0"/>
              </a:rPr>
              <a:t>e</a:t>
            </a:r>
            <a:r>
              <a:rPr lang="fr-FR" sz="1800" dirty="0">
                <a:solidFill>
                  <a:srgbClr val="1D2228"/>
                </a:solidFill>
                <a:latin typeface="Aptos" panose="020B0004020202020204" pitchFamily="34" charset="0"/>
              </a:rPr>
              <a:t> rencontre de février 2024: </a:t>
            </a:r>
            <a:r>
              <a:rPr lang="fr-FR" sz="1800" b="1" dirty="0">
                <a:solidFill>
                  <a:srgbClr val="1D2228"/>
                </a:solidFill>
                <a:latin typeface="Aptos" panose="020B0004020202020204" pitchFamily="34" charset="0"/>
              </a:rPr>
              <a:t>Pr</a:t>
            </a:r>
            <a:r>
              <a:rPr lang="fr-CA" sz="1800" b="1" dirty="0">
                <a:solidFill>
                  <a:srgbClr val="1D2228"/>
                </a:solidFill>
                <a:latin typeface="Aptos" panose="020B0004020202020204" pitchFamily="34" charset="0"/>
              </a:rPr>
              <a:t>éparer l’organisation du Chaud, et possiblement coordonner de la musique lors de la Féria</a:t>
            </a:r>
            <a:endParaRPr lang="fr-FR" sz="1800" b="1" dirty="0">
              <a:solidFill>
                <a:srgbClr val="1D2228"/>
              </a:solidFill>
              <a:latin typeface="Aptos" panose="020B0004020202020204" pitchFamily="34" charset="0"/>
            </a:endParaRPr>
          </a:p>
          <a:p>
            <a:r>
              <a:rPr lang="fr-FR" sz="1800" dirty="0">
                <a:solidFill>
                  <a:srgbClr val="1D2228"/>
                </a:solidFill>
                <a:latin typeface="Aptos" panose="020B0004020202020204" pitchFamily="34" charset="0"/>
              </a:rPr>
              <a:t>Mandats en cours de réalisation: </a:t>
            </a:r>
            <a:r>
              <a:rPr lang="fr-FR" sz="1800" b="1" dirty="0">
                <a:solidFill>
                  <a:srgbClr val="1D2228"/>
                </a:solidFill>
                <a:latin typeface="Aptos" panose="020B0004020202020204" pitchFamily="34" charset="0"/>
              </a:rPr>
              <a:t>aucun</a:t>
            </a:r>
          </a:p>
          <a:p>
            <a:r>
              <a:rPr lang="fr-FR" sz="1800" dirty="0">
                <a:solidFill>
                  <a:srgbClr val="1D2228"/>
                </a:solidFill>
                <a:latin typeface="Aptos" panose="020B0004020202020204" pitchFamily="34" charset="0"/>
              </a:rPr>
              <a:t>Mandats terminés </a:t>
            </a:r>
            <a:r>
              <a:rPr lang="fr-FR" sz="1800" b="1" dirty="0">
                <a:solidFill>
                  <a:srgbClr val="1D2228"/>
                </a:solidFill>
                <a:latin typeface="Aptos" panose="020B0004020202020204" pitchFamily="34" charset="0"/>
              </a:rPr>
              <a:t>Complétés -  Musique à la Féria et Chaud Show</a:t>
            </a:r>
          </a:p>
          <a:p>
            <a:r>
              <a:rPr lang="fr-FR" sz="1800" dirty="0">
                <a:solidFill>
                  <a:srgbClr val="1D2228"/>
                </a:solidFill>
                <a:latin typeface="Aptos" panose="020B0004020202020204" pitchFamily="34" charset="0"/>
              </a:rPr>
              <a:t>Mandats abandonnés et raison de l’abandon: </a:t>
            </a:r>
            <a:r>
              <a:rPr lang="fr-FR" sz="1800" b="1" dirty="0">
                <a:solidFill>
                  <a:srgbClr val="1D2228"/>
                </a:solidFill>
                <a:latin typeface="Aptos" panose="020B0004020202020204" pitchFamily="34" charset="0"/>
              </a:rPr>
              <a:t>Cool Show et Entrée Musicale – Grève</a:t>
            </a:r>
          </a:p>
          <a:p>
            <a:r>
              <a:rPr lang="fr-FR" sz="1800" dirty="0">
                <a:solidFill>
                  <a:srgbClr val="1D2228"/>
                </a:solidFill>
                <a:latin typeface="Aptos" panose="020B0004020202020204" pitchFamily="34" charset="0"/>
              </a:rPr>
              <a:t>Forces du comité: </a:t>
            </a:r>
            <a:r>
              <a:rPr lang="fr-FR" sz="1800" b="1" dirty="0">
                <a:solidFill>
                  <a:srgbClr val="1D2228"/>
                </a:solidFill>
                <a:latin typeface="Aptos" panose="020B0004020202020204" pitchFamily="34" charset="0"/>
              </a:rPr>
              <a:t>très efficace</a:t>
            </a:r>
          </a:p>
          <a:p>
            <a:pPr lvl="1"/>
            <a:r>
              <a:rPr lang="fr-FR" sz="1400" b="1" dirty="0">
                <a:solidFill>
                  <a:srgbClr val="1D2228"/>
                </a:solidFill>
                <a:latin typeface="Aptos" panose="020B0004020202020204" pitchFamily="34" charset="0"/>
              </a:rPr>
              <a:t>Excellent support de l’équipe école: Frédérique Dumas-Desbois et Claire St -Aubin pour:</a:t>
            </a:r>
          </a:p>
          <a:p>
            <a:pPr lvl="2"/>
            <a:r>
              <a:rPr lang="fr-FR" sz="1000" b="1" dirty="0">
                <a:solidFill>
                  <a:srgbClr val="1D2228"/>
                </a:solidFill>
                <a:latin typeface="Aptos" panose="020B0004020202020204" pitchFamily="34" charset="0"/>
              </a:rPr>
              <a:t>Réserver le parc, et la scène pour  la soirée du chaud show</a:t>
            </a:r>
          </a:p>
          <a:p>
            <a:pPr lvl="2"/>
            <a:r>
              <a:rPr lang="fr-FR" sz="1000" b="1" dirty="0">
                <a:solidFill>
                  <a:srgbClr val="1D2228"/>
                </a:solidFill>
                <a:latin typeface="Aptos" panose="020B0004020202020204" pitchFamily="34" charset="0"/>
              </a:rPr>
              <a:t>Coordonner avec les profs</a:t>
            </a:r>
            <a:r>
              <a:rPr lang="en-US" sz="1000" b="1" dirty="0">
                <a:solidFill>
                  <a:srgbClr val="1D2228"/>
                </a:solidFill>
                <a:latin typeface="Aptos" panose="020B0004020202020204" pitchFamily="34" charset="0"/>
              </a:rPr>
              <a:t>/classes</a:t>
            </a:r>
            <a:r>
              <a:rPr lang="fr-FR" sz="1000" b="1" dirty="0">
                <a:solidFill>
                  <a:srgbClr val="1D2228"/>
                </a:solidFill>
                <a:latin typeface="Aptos" panose="020B0004020202020204" pitchFamily="34" charset="0"/>
              </a:rPr>
              <a:t> </a:t>
            </a:r>
          </a:p>
          <a:p>
            <a:pPr lvl="3"/>
            <a:r>
              <a:rPr lang="fr-FR" sz="800" b="1" dirty="0">
                <a:solidFill>
                  <a:srgbClr val="1D2228"/>
                </a:solidFill>
                <a:latin typeface="Aptos" panose="020B0004020202020204" pitchFamily="34" charset="0"/>
              </a:rPr>
              <a:t>Annoncer la date du show en classe</a:t>
            </a:r>
          </a:p>
          <a:p>
            <a:pPr lvl="3"/>
            <a:r>
              <a:rPr lang="fr-FR" sz="800" b="1" dirty="0">
                <a:solidFill>
                  <a:srgbClr val="1D2228"/>
                </a:solidFill>
                <a:latin typeface="Aptos" panose="020B0004020202020204" pitchFamily="34" charset="0"/>
              </a:rPr>
              <a:t>Liste des participants au Show</a:t>
            </a:r>
          </a:p>
          <a:p>
            <a:pPr lvl="3"/>
            <a:r>
              <a:rPr lang="fr-FR" sz="800" b="1" dirty="0">
                <a:solidFill>
                  <a:srgbClr val="1D2228"/>
                </a:solidFill>
                <a:latin typeface="Aptos" panose="020B0004020202020204" pitchFamily="34" charset="0"/>
              </a:rPr>
              <a:t>Encadrer les animateurs</a:t>
            </a:r>
          </a:p>
          <a:p>
            <a:pPr lvl="3"/>
            <a:r>
              <a:rPr lang="fr-FR" sz="800" b="1" dirty="0">
                <a:solidFill>
                  <a:srgbClr val="1D2228"/>
                </a:solidFill>
                <a:latin typeface="Aptos" panose="020B0004020202020204" pitchFamily="34" charset="0"/>
              </a:rPr>
              <a:t>Finaliser la musique (beaucoup de va et viens)</a:t>
            </a:r>
          </a:p>
          <a:p>
            <a:pPr lvl="3"/>
            <a:r>
              <a:rPr lang="fr-FR" sz="800" b="1" dirty="0">
                <a:solidFill>
                  <a:srgbClr val="1D2228"/>
                </a:solidFill>
                <a:latin typeface="Aptos" panose="020B0004020202020204" pitchFamily="34" charset="0"/>
              </a:rPr>
              <a:t>Encadrer les pratiques (s’assurer que les parents se présentaient aux pratiques et que les parents savaient ce qu’ils faisaient)</a:t>
            </a:r>
          </a:p>
          <a:p>
            <a:pPr lvl="3"/>
            <a:r>
              <a:rPr lang="fr-FR" sz="800" b="1" dirty="0">
                <a:solidFill>
                  <a:srgbClr val="1D2228"/>
                </a:solidFill>
                <a:latin typeface="Aptos" panose="020B0004020202020204" pitchFamily="34" charset="0"/>
              </a:rPr>
              <a:t>…….</a:t>
            </a:r>
          </a:p>
          <a:p>
            <a:pPr lvl="1"/>
            <a:r>
              <a:rPr lang="fr-FR" sz="1400" b="1" dirty="0">
                <a:solidFill>
                  <a:srgbClr val="1D2228"/>
                </a:solidFill>
                <a:latin typeface="Aptos" panose="020B0004020202020204" pitchFamily="34" charset="0"/>
              </a:rPr>
              <a:t>Excellente équipe de parents, quelques-uns avec beaucoup d’expérience (Bruno, Lynne, Eve et Isabelle)</a:t>
            </a:r>
          </a:p>
          <a:p>
            <a:pPr lvl="1"/>
            <a:r>
              <a:rPr lang="fr-FR" sz="1400" b="1" dirty="0">
                <a:solidFill>
                  <a:srgbClr val="1D2228"/>
                </a:solidFill>
                <a:latin typeface="Aptos" panose="020B0004020202020204" pitchFamily="34" charset="0"/>
              </a:rPr>
              <a:t>3 réunions en face à face de 1 heure et quelques suivis par courriels; avec agenda, très efficace, pas de perte de temps</a:t>
            </a:r>
            <a:endParaRPr lang="fr-FR" sz="800" b="1" dirty="0">
              <a:solidFill>
                <a:srgbClr val="1D2228"/>
              </a:solidFill>
              <a:latin typeface="Aptos" panose="020B0004020202020204" pitchFamily="34" charset="0"/>
            </a:endParaRPr>
          </a:p>
          <a:p>
            <a:r>
              <a:rPr lang="fr-FR" sz="1800" dirty="0">
                <a:solidFill>
                  <a:srgbClr val="1D2228"/>
                </a:solidFill>
                <a:latin typeface="Aptos" panose="020B0004020202020204" pitchFamily="34" charset="0"/>
              </a:rPr>
              <a:t>Défis du comité: </a:t>
            </a:r>
          </a:p>
          <a:p>
            <a:pPr lvl="1"/>
            <a:r>
              <a:rPr lang="fr-FR" sz="1400" dirty="0">
                <a:solidFill>
                  <a:srgbClr val="1D2228"/>
                </a:solidFill>
                <a:latin typeface="Aptos" panose="020B0004020202020204" pitchFamily="34" charset="0"/>
              </a:rPr>
              <a:t>Remplacement de Claire et Frédérique, leader école avec beaucoup d’expérience</a:t>
            </a:r>
          </a:p>
          <a:p>
            <a:pPr lvl="1"/>
            <a:r>
              <a:rPr lang="fr-FR" sz="1400" dirty="0">
                <a:solidFill>
                  <a:srgbClr val="1D2228"/>
                </a:solidFill>
                <a:latin typeface="Aptos" panose="020B0004020202020204" pitchFamily="34" charset="0"/>
              </a:rPr>
              <a:t>Départ de Bruno à la régie, mais il a promis de revenir pour aider à la transition cet automne pour le Cool Show et nous avons trouvé un remplaçant </a:t>
            </a:r>
          </a:p>
          <a:p>
            <a:pPr lvl="1"/>
            <a:r>
              <a:rPr lang="fr-FR" sz="1400" dirty="0">
                <a:solidFill>
                  <a:srgbClr val="1D2228"/>
                </a:solidFill>
                <a:latin typeface="Aptos" panose="020B0004020202020204" pitchFamily="34" charset="0"/>
              </a:rPr>
              <a:t>Allouer du temps aux réunions pour discuter de l’amélioration des évènements, et considérer faire de nouveaux évènements (ex-Radeaux en 2022)</a:t>
            </a:r>
          </a:p>
        </p:txBody>
      </p:sp>
    </p:spTree>
    <p:extLst>
      <p:ext uri="{BB962C8B-B14F-4D97-AF65-F5344CB8AC3E}">
        <p14:creationId xmlns:p14="http://schemas.microsoft.com/office/powerpoint/2010/main" val="376449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760E9-06A6-9C9B-DD87-1A49E2C03436}"/>
              </a:ext>
            </a:extLst>
          </p:cNvPr>
          <p:cNvSpPr>
            <a:spLocks noGrp="1"/>
          </p:cNvSpPr>
          <p:nvPr>
            <p:ph type="title"/>
          </p:nvPr>
        </p:nvSpPr>
        <p:spPr/>
        <p:txBody>
          <a:bodyPr/>
          <a:lstStyle/>
          <a:p>
            <a:r>
              <a:rPr lang="fr-CA" dirty="0"/>
              <a:t>Comité Vert </a:t>
            </a:r>
            <a:endParaRPr lang="fr-FR" dirty="0"/>
          </a:p>
        </p:txBody>
      </p:sp>
      <p:sp>
        <p:nvSpPr>
          <p:cNvPr id="3" name="Espace réservé du contenu 2">
            <a:extLst>
              <a:ext uri="{FF2B5EF4-FFF2-40B4-BE49-F238E27FC236}">
                <a16:creationId xmlns:a16="http://schemas.microsoft.com/office/drawing/2014/main" id="{4F5F3BE8-C953-4527-A8F2-686D33B0E0DB}"/>
              </a:ext>
            </a:extLst>
          </p:cNvPr>
          <p:cNvSpPr>
            <a:spLocks noGrp="1"/>
          </p:cNvSpPr>
          <p:nvPr>
            <p:ph idx="1"/>
          </p:nvPr>
        </p:nvSpPr>
        <p:spPr/>
        <p:txBody>
          <a:bodyPr/>
          <a:lstStyle/>
          <a:p>
            <a:r>
              <a:rPr lang="fr-CA" sz="1800" kern="100" dirty="0">
                <a:effectLst/>
                <a:latin typeface="Aptos" panose="020B0004020202020204" pitchFamily="34" charset="0"/>
                <a:ea typeface="Aptos" panose="020B0004020202020204" pitchFamily="34" charset="0"/>
                <a:cs typeface="Times New Roman" panose="02020603050405020304" pitchFamily="18" charset="0"/>
              </a:rPr>
              <a:t>Plusieurs parents inscrits, mais un nombre actif insuffisant (1 seul parent était présent lors de la première réunion).  Le comité a été mis en danger, puis certains parents se sont mobilisés, ce qui a amené la réalisation de la corvée de la cour, la réalisation de </a:t>
            </a:r>
            <a:r>
              <a:rPr lang="fr-CA" sz="1800" kern="100" dirty="0">
                <a:latin typeface="Aptos" panose="020B0004020202020204" pitchFamily="34" charset="0"/>
                <a:ea typeface="Aptos" panose="020B0004020202020204" pitchFamily="34" charset="0"/>
                <a:cs typeface="Times New Roman" panose="02020603050405020304" pitchFamily="18" charset="0"/>
              </a:rPr>
              <a:t>deux </a:t>
            </a:r>
            <a:r>
              <a:rPr lang="fr-CA" sz="1800" kern="100" dirty="0">
                <a:effectLst/>
                <a:latin typeface="Aptos" panose="020B0004020202020204" pitchFamily="34" charset="0"/>
                <a:ea typeface="Aptos" panose="020B0004020202020204" pitchFamily="34" charset="0"/>
                <a:cs typeface="Times New Roman" panose="02020603050405020304" pitchFamily="18" charset="0"/>
              </a:rPr>
              <a:t>cercles de plantation supplémentaires de semences avec les enfants et la décision d’utiliser les bacs bruns de la ville pour faire le compost l’an prochain. </a:t>
            </a:r>
          </a:p>
          <a:p>
            <a:pPr marL="0" indent="0">
              <a:buNone/>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fr-CA" sz="1800" kern="100" dirty="0">
                <a:effectLst/>
                <a:latin typeface="Aptos" panose="020B0004020202020204" pitchFamily="34" charset="0"/>
                <a:ea typeface="Aptos" panose="020B0004020202020204" pitchFamily="34" charset="0"/>
                <a:cs typeface="Times New Roman" panose="02020603050405020304" pitchFamily="18" charset="0"/>
              </a:rPr>
              <a:t>Les parents semblent toujours volontaires pour faire la corvée (d’où un nombre élevé d’inscriptions au comité), mais peu semblent vouloir s’impliquer autrement. </a:t>
            </a:r>
          </a:p>
          <a:p>
            <a:pPr marL="0" indent="0">
              <a:buNone/>
            </a:pP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fr-CA" sz="1800" kern="100" dirty="0">
                <a:effectLst/>
                <a:latin typeface="Aptos" panose="020B0004020202020204" pitchFamily="34" charset="0"/>
                <a:ea typeface="Aptos" panose="020B0004020202020204" pitchFamily="34" charset="0"/>
                <a:cs typeface="Times New Roman" panose="02020603050405020304" pitchFamily="18" charset="0"/>
              </a:rPr>
              <a:t>Pour l’an prochain, il a été proposé d’impliquer davantage les enfants en créant un comité Développement durable avec une section en lien avec le comité des Enfants </a:t>
            </a:r>
          </a:p>
          <a:p>
            <a:r>
              <a:rPr lang="fr-CA" sz="1800" kern="100" dirty="0">
                <a:effectLst/>
                <a:latin typeface="Aptos" panose="020B0004020202020204" pitchFamily="34" charset="0"/>
                <a:ea typeface="Aptos" panose="020B0004020202020204" pitchFamily="34" charset="0"/>
                <a:cs typeface="Times New Roman" panose="02020603050405020304" pitchFamily="18" charset="0"/>
              </a:rPr>
              <a:t>Débuter le compost dès la rentrée est également souhaité.</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1807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E418-C7F9-8EDB-F698-7650C03FAFDC}"/>
              </a:ext>
            </a:extLst>
          </p:cNvPr>
          <p:cNvSpPr txBox="1">
            <a:spLocks/>
          </p:cNvSpPr>
          <p:nvPr/>
        </p:nvSpPr>
        <p:spPr>
          <a:xfrm>
            <a:off x="381985" y="266032"/>
            <a:ext cx="8006439" cy="5504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t>Comité</a:t>
            </a:r>
            <a:r>
              <a:rPr lang="en-US" sz="2800" b="1" dirty="0"/>
              <a:t> Sciences </a:t>
            </a:r>
          </a:p>
        </p:txBody>
      </p:sp>
      <p:sp>
        <p:nvSpPr>
          <p:cNvPr id="3" name="TextBox 33">
            <a:extLst>
              <a:ext uri="{FF2B5EF4-FFF2-40B4-BE49-F238E27FC236}">
                <a16:creationId xmlns:a16="http://schemas.microsoft.com/office/drawing/2014/main" id="{299F9508-CF0F-7D7A-DA45-768807E77759}"/>
              </a:ext>
            </a:extLst>
          </p:cNvPr>
          <p:cNvSpPr txBox="1"/>
          <p:nvPr/>
        </p:nvSpPr>
        <p:spPr>
          <a:xfrm>
            <a:off x="251520" y="816793"/>
            <a:ext cx="4032448" cy="369300"/>
          </a:xfrm>
          <a:prstGeom prst="rect">
            <a:avLst/>
          </a:prstGeom>
          <a:noFill/>
        </p:spPr>
        <p:txBody>
          <a:bodyPr wrap="square" lIns="121888" tIns="60944" rIns="121888" bIns="60944" numCol="3" rtlCol="0" anchor="t">
            <a:spAutoFit/>
          </a:bodyPr>
          <a:lstStyle/>
          <a:p>
            <a:r>
              <a:rPr lang="fr-CA" sz="1600" b="1" dirty="0">
                <a:solidFill>
                  <a:schemeClr val="accent3"/>
                </a:solidFill>
                <a:latin typeface="Proxima Nova"/>
                <a:ea typeface="ＭＳ Ｐゴシック"/>
                <a:cs typeface="Arial"/>
              </a:rPr>
              <a:t>Membres:</a:t>
            </a:r>
          </a:p>
        </p:txBody>
      </p:sp>
      <p:sp>
        <p:nvSpPr>
          <p:cNvPr id="4" name="TextBox 33">
            <a:extLst>
              <a:ext uri="{FF2B5EF4-FFF2-40B4-BE49-F238E27FC236}">
                <a16:creationId xmlns:a16="http://schemas.microsoft.com/office/drawing/2014/main" id="{70FA553A-C811-4099-B9FF-FDCA6127CAD1}"/>
              </a:ext>
            </a:extLst>
          </p:cNvPr>
          <p:cNvSpPr txBox="1"/>
          <p:nvPr/>
        </p:nvSpPr>
        <p:spPr>
          <a:xfrm>
            <a:off x="251520" y="1087159"/>
            <a:ext cx="8136904" cy="723243"/>
          </a:xfrm>
          <a:prstGeom prst="rect">
            <a:avLst/>
          </a:prstGeom>
          <a:noFill/>
        </p:spPr>
        <p:txBody>
          <a:bodyPr wrap="square" lIns="121888" tIns="60944" rIns="121888" bIns="60944" numCol="3" rtlCol="0" anchor="t">
            <a:spAutoFit/>
          </a:bodyPr>
          <a:lstStyle/>
          <a:p>
            <a:r>
              <a:rPr lang="fr-CA" sz="1300" dirty="0">
                <a:latin typeface="Proxima Nova"/>
                <a:ea typeface="ＭＳ Ｐゴシック"/>
                <a:cs typeface="Arial"/>
              </a:rPr>
              <a:t>Marc </a:t>
            </a:r>
            <a:r>
              <a:rPr lang="fr-CA" sz="1300" dirty="0" err="1">
                <a:latin typeface="Proxima Nova"/>
                <a:ea typeface="ＭＳ Ｐゴシック"/>
                <a:cs typeface="Arial"/>
              </a:rPr>
              <a:t>Bishai</a:t>
            </a:r>
            <a:endParaRPr lang="fr-CA" sz="1300" dirty="0">
              <a:latin typeface="Proxima Nova"/>
              <a:ea typeface="ＭＳ Ｐゴシック"/>
              <a:cs typeface="Arial"/>
            </a:endParaRPr>
          </a:p>
          <a:p>
            <a:r>
              <a:rPr lang="fr-CA" sz="1300" dirty="0">
                <a:latin typeface="Proxima Nova"/>
                <a:ea typeface="ＭＳ Ｐゴシック"/>
                <a:cs typeface="Arial"/>
              </a:rPr>
              <a:t>Julien Chabreyrou</a:t>
            </a:r>
          </a:p>
          <a:p>
            <a:r>
              <a:rPr lang="fr-CA" sz="1300" dirty="0">
                <a:latin typeface="Proxima Nova"/>
                <a:ea typeface="ＭＳ Ｐゴシック"/>
                <a:cs typeface="Arial"/>
              </a:rPr>
              <a:t>Sylvie Denizon (Prof-responsable)</a:t>
            </a:r>
          </a:p>
          <a:p>
            <a:r>
              <a:rPr lang="fr-CA" sz="1300" dirty="0" err="1">
                <a:latin typeface="Proxima Nova"/>
                <a:ea typeface="ＭＳ Ｐゴシック"/>
                <a:cs typeface="Arial"/>
              </a:rPr>
              <a:t>Vihra</a:t>
            </a:r>
            <a:r>
              <a:rPr lang="fr-CA" sz="1300" dirty="0">
                <a:latin typeface="Proxima Nova"/>
                <a:ea typeface="ＭＳ Ｐゴシック"/>
                <a:cs typeface="Arial"/>
              </a:rPr>
              <a:t> </a:t>
            </a:r>
            <a:r>
              <a:rPr lang="fr-CA" sz="1300" dirty="0" err="1">
                <a:latin typeface="Proxima Nova"/>
                <a:ea typeface="ＭＳ Ｐゴシック"/>
                <a:cs typeface="Arial"/>
              </a:rPr>
              <a:t>Lordanova</a:t>
            </a:r>
            <a:endParaRPr lang="fr-CA" sz="1300" dirty="0">
              <a:latin typeface="Proxima Nova"/>
              <a:ea typeface="ＭＳ Ｐゴシック"/>
              <a:cs typeface="Arial"/>
            </a:endParaRPr>
          </a:p>
          <a:p>
            <a:r>
              <a:rPr lang="fr-CA" sz="1300" dirty="0">
                <a:latin typeface="Proxima Nova"/>
                <a:ea typeface="ＭＳ Ｐゴシック"/>
                <a:cs typeface="Arial"/>
              </a:rPr>
              <a:t>Andrew Kirk</a:t>
            </a:r>
          </a:p>
          <a:p>
            <a:r>
              <a:rPr lang="fr-CA" sz="1300" dirty="0">
                <a:latin typeface="Proxima Nova"/>
                <a:ea typeface="ＭＳ Ｐゴシック"/>
                <a:cs typeface="Arial"/>
              </a:rPr>
              <a:t>Claude Laurin</a:t>
            </a:r>
          </a:p>
          <a:p>
            <a:r>
              <a:rPr lang="fr-CA" sz="1300" dirty="0">
                <a:latin typeface="Proxima Nova"/>
                <a:ea typeface="ＭＳ Ｐゴシック"/>
                <a:cs typeface="Arial"/>
              </a:rPr>
              <a:t>Bertrand </a:t>
            </a:r>
            <a:r>
              <a:rPr lang="fr-CA" sz="1300" dirty="0" err="1">
                <a:latin typeface="Proxima Nova"/>
                <a:ea typeface="ＭＳ Ｐゴシック"/>
                <a:cs typeface="Arial"/>
              </a:rPr>
              <a:t>Sherrer</a:t>
            </a:r>
            <a:endParaRPr lang="fr-CA" sz="1300" dirty="0">
              <a:latin typeface="Proxima Nova"/>
              <a:ea typeface="ＭＳ Ｐゴシック"/>
              <a:cs typeface="Arial"/>
            </a:endParaRPr>
          </a:p>
          <a:p>
            <a:r>
              <a:rPr lang="fr-CA" sz="1300" dirty="0">
                <a:latin typeface="Proxima Nova"/>
                <a:ea typeface="ＭＳ Ｐゴシック"/>
                <a:cs typeface="Arial"/>
              </a:rPr>
              <a:t>Florence </a:t>
            </a:r>
            <a:r>
              <a:rPr lang="fr-CA" sz="1300" dirty="0" err="1">
                <a:latin typeface="Proxima Nova"/>
                <a:ea typeface="ＭＳ Ｐゴシック"/>
                <a:cs typeface="Arial"/>
              </a:rPr>
              <a:t>Navia</a:t>
            </a:r>
            <a:endParaRPr lang="fr-CA" sz="1300" dirty="0">
              <a:latin typeface="Proxima Nova"/>
              <a:ea typeface="ＭＳ Ｐゴシック"/>
              <a:cs typeface="Arial"/>
            </a:endParaRPr>
          </a:p>
          <a:p>
            <a:r>
              <a:rPr lang="fr-CA" sz="1300" dirty="0">
                <a:latin typeface="Proxima Nova"/>
                <a:ea typeface="ＭＳ Ｐゴシック"/>
                <a:cs typeface="Arial"/>
              </a:rPr>
              <a:t>Etienne Labrie</a:t>
            </a:r>
          </a:p>
        </p:txBody>
      </p:sp>
      <p:sp>
        <p:nvSpPr>
          <p:cNvPr id="5" name="TextBox 33">
            <a:extLst>
              <a:ext uri="{FF2B5EF4-FFF2-40B4-BE49-F238E27FC236}">
                <a16:creationId xmlns:a16="http://schemas.microsoft.com/office/drawing/2014/main" id="{308E06E2-0366-4C1C-D1EE-534F9C150F21}"/>
              </a:ext>
            </a:extLst>
          </p:cNvPr>
          <p:cNvSpPr txBox="1"/>
          <p:nvPr/>
        </p:nvSpPr>
        <p:spPr>
          <a:xfrm>
            <a:off x="229575" y="1982594"/>
            <a:ext cx="8136904" cy="569354"/>
          </a:xfrm>
          <a:prstGeom prst="rect">
            <a:avLst/>
          </a:prstGeom>
          <a:noFill/>
        </p:spPr>
        <p:txBody>
          <a:bodyPr wrap="square" lIns="121888" tIns="60944" rIns="121888" bIns="60944" rtlCol="0" anchor="t">
            <a:spAutoFit/>
          </a:bodyPr>
          <a:lstStyle/>
          <a:p>
            <a:r>
              <a:rPr lang="fr-CA" sz="1600" b="1" dirty="0">
                <a:solidFill>
                  <a:schemeClr val="accent3"/>
                </a:solidFill>
                <a:latin typeface="Proxima Nova"/>
                <a:ea typeface="ＭＳ Ｐゴシック"/>
                <a:cs typeface="Arial"/>
              </a:rPr>
              <a:t>Mandat du comité: </a:t>
            </a:r>
          </a:p>
          <a:p>
            <a:r>
              <a:rPr lang="fr-CA" sz="1300" dirty="0">
                <a:latin typeface="Proxima Nova"/>
                <a:ea typeface="ＭＳ Ｐゴシック"/>
                <a:cs typeface="Arial"/>
              </a:rPr>
              <a:t>Appuyer le programme pédagogique de l’école par le biais de la science et promouvoir la science</a:t>
            </a:r>
            <a:endParaRPr lang="en-US" sz="1300" dirty="0">
              <a:latin typeface="Proxima Nova"/>
              <a:cs typeface="Arial" charset="0"/>
            </a:endParaRPr>
          </a:p>
        </p:txBody>
      </p:sp>
      <p:sp>
        <p:nvSpPr>
          <p:cNvPr id="6" name="TextBox 33">
            <a:extLst>
              <a:ext uri="{FF2B5EF4-FFF2-40B4-BE49-F238E27FC236}">
                <a16:creationId xmlns:a16="http://schemas.microsoft.com/office/drawing/2014/main" id="{936ED1D1-88DA-9971-B768-A8502DDF16D3}"/>
              </a:ext>
            </a:extLst>
          </p:cNvPr>
          <p:cNvSpPr txBox="1"/>
          <p:nvPr/>
        </p:nvSpPr>
        <p:spPr>
          <a:xfrm>
            <a:off x="204755" y="2636912"/>
            <a:ext cx="8608287" cy="2569902"/>
          </a:xfrm>
          <a:prstGeom prst="rect">
            <a:avLst/>
          </a:prstGeom>
          <a:noFill/>
        </p:spPr>
        <p:txBody>
          <a:bodyPr wrap="square" lIns="121888" tIns="60944" rIns="121888" bIns="60944" rtlCol="0" anchor="t">
            <a:spAutoFit/>
          </a:bodyPr>
          <a:lstStyle/>
          <a:p>
            <a:r>
              <a:rPr lang="fr-CA" sz="1600" b="1" dirty="0">
                <a:solidFill>
                  <a:schemeClr val="accent3"/>
                </a:solidFill>
                <a:latin typeface="Proxima Nova"/>
                <a:ea typeface="ＭＳ Ｐゴシック"/>
                <a:cs typeface="Arial"/>
              </a:rPr>
              <a:t>Réalisations 2023/2024: </a:t>
            </a:r>
          </a:p>
          <a:p>
            <a:pPr marL="285750" indent="-285750">
              <a:buFont typeface="Arial" panose="020B0604020202020204" pitchFamily="34" charset="0"/>
              <a:buChar char="•"/>
            </a:pPr>
            <a:r>
              <a:rPr lang="fr-CA" sz="1300" b="1" dirty="0">
                <a:latin typeface="Proxima Nova"/>
                <a:ea typeface="ＭＳ Ｐゴシック"/>
                <a:cs typeface="Arial"/>
              </a:rPr>
              <a:t>Ateliers</a:t>
            </a:r>
            <a:r>
              <a:rPr lang="fr-CA" sz="1300" dirty="0">
                <a:latin typeface="Proxima Nova"/>
                <a:ea typeface="ＭＳ Ｐゴシック"/>
                <a:cs typeface="Arial"/>
              </a:rPr>
              <a:t> en classe présentés par des membres du comité</a:t>
            </a:r>
          </a:p>
          <a:p>
            <a:pPr marL="285750" indent="-285750">
              <a:buFont typeface="Arial" panose="020B0604020202020204" pitchFamily="34" charset="0"/>
              <a:buChar char="•"/>
            </a:pPr>
            <a:r>
              <a:rPr lang="fr-CA" sz="1300" b="1" dirty="0">
                <a:latin typeface="Proxima Nova"/>
                <a:ea typeface="ＭＳ Ｐゴシック"/>
                <a:cs typeface="Arial"/>
              </a:rPr>
              <a:t>Club de science </a:t>
            </a:r>
            <a:r>
              <a:rPr lang="fr-CA" sz="1300" dirty="0">
                <a:latin typeface="Proxima Nova"/>
                <a:ea typeface="ＭＳ Ｐゴシック"/>
                <a:cs typeface="Arial"/>
              </a:rPr>
              <a:t>pour les enfants, séances animées par un membre du comité durant les heures de diner</a:t>
            </a:r>
          </a:p>
          <a:p>
            <a:pPr marL="285750" indent="-285750">
              <a:buFont typeface="Arial" panose="020B0604020202020204" pitchFamily="34" charset="0"/>
              <a:buChar char="•"/>
            </a:pPr>
            <a:r>
              <a:rPr lang="fr-CA" sz="1300" b="1" dirty="0">
                <a:latin typeface="Proxima Nova"/>
                <a:ea typeface="ＭＳ Ｐゴシック"/>
                <a:cs typeface="Arial"/>
              </a:rPr>
              <a:t>Expo-sciences</a:t>
            </a:r>
            <a:r>
              <a:rPr lang="fr-CA" sz="1300" dirty="0">
                <a:latin typeface="Proxima Nova"/>
                <a:ea typeface="ＭＳ Ｐゴシック"/>
                <a:cs typeface="Arial"/>
              </a:rPr>
              <a:t> à Nouvelle-Querbes: 12 avril</a:t>
            </a:r>
          </a:p>
          <a:p>
            <a:pPr marL="742790" lvl="1" indent="-285750">
              <a:buFont typeface="Arial" panose="020B0604020202020204" pitchFamily="34" charset="0"/>
              <a:buChar char="•"/>
            </a:pPr>
            <a:r>
              <a:rPr lang="fr-CA" sz="1300" dirty="0">
                <a:latin typeface="Proxima Nova"/>
                <a:ea typeface="ＭＳ Ｐゴシック"/>
                <a:cs typeface="Arial"/>
              </a:rPr>
              <a:t>Plusieurs disponibilités durant les heures de diner</a:t>
            </a:r>
          </a:p>
          <a:p>
            <a:pPr marL="742790" lvl="1" indent="-285750">
              <a:buFont typeface="Arial" panose="020B0604020202020204" pitchFamily="34" charset="0"/>
              <a:buChar char="•"/>
            </a:pPr>
            <a:r>
              <a:rPr lang="fr-CA" sz="1300" dirty="0">
                <a:latin typeface="Proxima Nova"/>
                <a:ea typeface="ＭＳ Ｐゴシック"/>
                <a:cs typeface="Arial"/>
              </a:rPr>
              <a:t>Présentation de l’évènement</a:t>
            </a:r>
          </a:p>
          <a:p>
            <a:pPr marL="742790" lvl="1" indent="-285750">
              <a:buFont typeface="Arial" panose="020B0604020202020204" pitchFamily="34" charset="0"/>
              <a:buChar char="•"/>
            </a:pPr>
            <a:r>
              <a:rPr lang="fr-CA" sz="1300" dirty="0">
                <a:latin typeface="Proxima Nova"/>
                <a:ea typeface="ＭＳ Ｐゴシック"/>
                <a:cs typeface="Arial"/>
              </a:rPr>
              <a:t>Rétroactions constructives pour tous les participants</a:t>
            </a:r>
          </a:p>
          <a:p>
            <a:pPr marL="285750" indent="-285750">
              <a:buFont typeface="Arial" panose="020B0604020202020204" pitchFamily="34" charset="0"/>
              <a:buChar char="•"/>
            </a:pPr>
            <a:r>
              <a:rPr lang="fr-CA" sz="1300" b="1" dirty="0">
                <a:latin typeface="Proxima Nova"/>
                <a:ea typeface="ＭＳ Ｐゴシック"/>
                <a:cs typeface="Arial"/>
              </a:rPr>
              <a:t>Soutien et coordination</a:t>
            </a:r>
            <a:r>
              <a:rPr lang="fr-CA" sz="1300" dirty="0">
                <a:latin typeface="Proxima Nova"/>
                <a:ea typeface="ＭＳ Ｐゴシック"/>
                <a:cs typeface="Arial"/>
              </a:rPr>
              <a:t> de la participation de l’école à l'Expo-sciences régionale 2024: 10/11 mai </a:t>
            </a:r>
          </a:p>
          <a:p>
            <a:pPr marL="742790" lvl="1" indent="-285750">
              <a:buFont typeface="Arial" panose="020B0604020202020204" pitchFamily="34" charset="0"/>
              <a:buChar char="•"/>
            </a:pPr>
            <a:r>
              <a:rPr lang="fr-CA" sz="1300" dirty="0">
                <a:latin typeface="Proxima Nova"/>
                <a:ea typeface="ＭＳ Ｐゴシック"/>
                <a:cs typeface="Arial"/>
              </a:rPr>
              <a:t>Soutient aux parents via email</a:t>
            </a:r>
          </a:p>
          <a:p>
            <a:pPr marL="742790" lvl="1" indent="-285750">
              <a:buFont typeface="Arial" panose="020B0604020202020204" pitchFamily="34" charset="0"/>
              <a:buChar char="•"/>
            </a:pPr>
            <a:r>
              <a:rPr lang="fr-CA" sz="1300" dirty="0">
                <a:latin typeface="Proxima Nova"/>
                <a:ea typeface="ＭＳ Ｐゴシック"/>
                <a:cs typeface="Arial"/>
              </a:rPr>
              <a:t>Support pour les participants lors de l’évènement</a:t>
            </a:r>
          </a:p>
          <a:p>
            <a:pPr marL="266700" lvl="1" indent="-266700">
              <a:buFont typeface="Arial" panose="020B0604020202020204" pitchFamily="34" charset="0"/>
              <a:buChar char="•"/>
              <a:tabLst>
                <a:tab pos="266700" algn="l"/>
              </a:tabLst>
            </a:pPr>
            <a:r>
              <a:rPr lang="fr-CA" sz="1300" dirty="0">
                <a:latin typeface="Proxima Nova"/>
                <a:ea typeface="ＭＳ Ｐゴシック"/>
                <a:cs typeface="Arial"/>
                <a:sym typeface="Calibri"/>
              </a:rPr>
              <a:t>Achat </a:t>
            </a:r>
            <a:r>
              <a:rPr lang="fr-CA" sz="1300" b="1" dirty="0">
                <a:latin typeface="Proxima Nova"/>
                <a:ea typeface="ＭＳ Ｐゴシック"/>
                <a:cs typeface="Arial"/>
                <a:sym typeface="Calibri"/>
              </a:rPr>
              <a:t>d’équipement</a:t>
            </a:r>
            <a:r>
              <a:rPr lang="fr-CA" sz="1300" dirty="0">
                <a:latin typeface="Proxima Nova"/>
                <a:ea typeface="ＭＳ Ｐゴシック"/>
                <a:cs typeface="Arial"/>
                <a:sym typeface="Calibri"/>
              </a:rPr>
              <a:t> scientifique</a:t>
            </a:r>
          </a:p>
          <a:p>
            <a:pPr marL="742790" lvl="1" indent="-285750">
              <a:buFont typeface="Arial" panose="020B0604020202020204" pitchFamily="34" charset="0"/>
              <a:buChar char="•"/>
            </a:pPr>
            <a:endParaRPr lang="fr-CA" sz="1300" dirty="0">
              <a:latin typeface="Proxima Nova"/>
              <a:ea typeface="ＭＳ Ｐゴシック"/>
              <a:cs typeface="Arial"/>
            </a:endParaRPr>
          </a:p>
        </p:txBody>
      </p:sp>
      <p:sp>
        <p:nvSpPr>
          <p:cNvPr id="7" name="TextBox 33">
            <a:extLst>
              <a:ext uri="{FF2B5EF4-FFF2-40B4-BE49-F238E27FC236}">
                <a16:creationId xmlns:a16="http://schemas.microsoft.com/office/drawing/2014/main" id="{0B9CB443-D1F1-4603-BB51-03C28CA5A583}"/>
              </a:ext>
            </a:extLst>
          </p:cNvPr>
          <p:cNvSpPr txBox="1"/>
          <p:nvPr/>
        </p:nvSpPr>
        <p:spPr>
          <a:xfrm>
            <a:off x="204755" y="5013176"/>
            <a:ext cx="8608287" cy="1169519"/>
          </a:xfrm>
          <a:prstGeom prst="rect">
            <a:avLst/>
          </a:prstGeom>
          <a:noFill/>
        </p:spPr>
        <p:txBody>
          <a:bodyPr wrap="square" lIns="121888" tIns="60944" rIns="121888" bIns="60944" rtlCol="0" anchor="t">
            <a:spAutoFit/>
          </a:bodyPr>
          <a:lstStyle/>
          <a:p>
            <a:r>
              <a:rPr lang="fr-CA" sz="1600" b="1" dirty="0">
                <a:solidFill>
                  <a:schemeClr val="accent3"/>
                </a:solidFill>
                <a:latin typeface="Proxima Nova"/>
                <a:ea typeface="ＭＳ Ｐゴシック"/>
                <a:cs typeface="Arial"/>
              </a:rPr>
              <a:t>Projets 2024/2025: </a:t>
            </a:r>
          </a:p>
          <a:p>
            <a:pPr marL="266700" lvl="1" indent="-266700">
              <a:buFont typeface="Arial" panose="020B0604020202020204" pitchFamily="34" charset="0"/>
              <a:buChar char="•"/>
            </a:pPr>
            <a:r>
              <a:rPr lang="fr-CA" sz="1300" dirty="0">
                <a:latin typeface="Proxima Nova"/>
                <a:ea typeface="ＭＳ Ｐゴシック"/>
                <a:cs typeface="Arial"/>
                <a:sym typeface="Calibri"/>
              </a:rPr>
              <a:t>Continuer l’achat </a:t>
            </a:r>
            <a:r>
              <a:rPr lang="fr-CA" sz="1300" b="1" dirty="0">
                <a:latin typeface="Proxima Nova"/>
                <a:ea typeface="ＭＳ Ｐゴシック"/>
                <a:cs typeface="Arial"/>
                <a:sym typeface="Calibri"/>
              </a:rPr>
              <a:t>d’équipement</a:t>
            </a:r>
            <a:r>
              <a:rPr lang="fr-CA" sz="1300" dirty="0">
                <a:latin typeface="Proxima Nova"/>
                <a:ea typeface="ＭＳ Ｐゴシック"/>
                <a:cs typeface="Arial"/>
                <a:sym typeface="Calibri"/>
              </a:rPr>
              <a:t> et mettre en place un coin sciences dans l'école</a:t>
            </a:r>
          </a:p>
          <a:p>
            <a:pPr marL="266700" lvl="1" indent="-266700">
              <a:buFont typeface="Arial" panose="020B0604020202020204" pitchFamily="34" charset="0"/>
              <a:buChar char="•"/>
            </a:pPr>
            <a:r>
              <a:rPr lang="fr-CA" sz="1300" dirty="0">
                <a:latin typeface="Proxima Nova"/>
                <a:ea typeface="ＭＳ Ｐゴシック"/>
                <a:cs typeface="Arial"/>
                <a:sym typeface="Calibri"/>
              </a:rPr>
              <a:t>Expo-sciences Nouvelle-Querbes</a:t>
            </a:r>
          </a:p>
          <a:p>
            <a:pPr marL="266700" lvl="1" indent="-266700">
              <a:buFont typeface="Arial" panose="020B0604020202020204" pitchFamily="34" charset="0"/>
              <a:buChar char="•"/>
            </a:pPr>
            <a:r>
              <a:rPr lang="fr-CA" sz="1300" dirty="0">
                <a:latin typeface="Proxima Nova"/>
                <a:ea typeface="ＭＳ Ｐゴシック"/>
                <a:cs typeface="Arial"/>
                <a:sym typeface="Calibri"/>
              </a:rPr>
              <a:t>Expo-sciences régionale</a:t>
            </a:r>
          </a:p>
          <a:p>
            <a:pPr marL="266700" lvl="1" indent="-266700">
              <a:buFont typeface="Arial" panose="020B0604020202020204" pitchFamily="34" charset="0"/>
              <a:buChar char="•"/>
            </a:pPr>
            <a:r>
              <a:rPr lang="fr-CA" sz="1300" dirty="0">
                <a:latin typeface="Proxima Nova"/>
                <a:ea typeface="ＭＳ Ｐゴシック"/>
                <a:cs typeface="Arial"/>
                <a:sym typeface="Calibri"/>
              </a:rPr>
              <a:t>Créer un </a:t>
            </a:r>
            <a:r>
              <a:rPr lang="fr-CA" sz="1300" b="1" dirty="0">
                <a:latin typeface="Proxima Nova"/>
                <a:ea typeface="ＭＳ Ｐゴシック"/>
                <a:cs typeface="Arial"/>
                <a:sym typeface="Calibri"/>
              </a:rPr>
              <a:t>bottin</a:t>
            </a:r>
            <a:r>
              <a:rPr lang="fr-CA" sz="1300" dirty="0">
                <a:latin typeface="Proxima Nova"/>
                <a:ea typeface="ＭＳ Ｐゴシック"/>
                <a:cs typeface="Arial"/>
                <a:sym typeface="Calibri"/>
              </a:rPr>
              <a:t> de parents-mentors en science</a:t>
            </a:r>
            <a:endParaRPr lang="fr-CA" sz="1300" dirty="0">
              <a:latin typeface="Proxima Nova"/>
              <a:ea typeface="ＭＳ Ｐゴシック"/>
              <a:cs typeface="Arial"/>
            </a:endParaRPr>
          </a:p>
        </p:txBody>
      </p:sp>
    </p:spTree>
    <p:extLst>
      <p:ext uri="{BB962C8B-B14F-4D97-AF65-F5344CB8AC3E}">
        <p14:creationId xmlns:p14="http://schemas.microsoft.com/office/powerpoint/2010/main" val="108473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723C1-C92A-AFDE-EA06-8011CD6DE0E1}"/>
              </a:ext>
            </a:extLst>
          </p:cNvPr>
          <p:cNvSpPr>
            <a:spLocks noGrp="1"/>
          </p:cNvSpPr>
          <p:nvPr>
            <p:ph type="ctrTitle"/>
          </p:nvPr>
        </p:nvSpPr>
        <p:spPr>
          <a:xfrm>
            <a:off x="685800" y="380956"/>
            <a:ext cx="7772400" cy="806798"/>
          </a:xfrm>
          <a:noFill/>
          <a:effectLst/>
        </p:spPr>
        <p:txBody>
          <a:bodyPr>
            <a:normAutofit/>
          </a:bodyPr>
          <a:lstStyle/>
          <a:p>
            <a:r>
              <a:rPr lang="fr-FR" b="1" dirty="0">
                <a:solidFill>
                  <a:srgbClr val="26553F"/>
                </a:solidFill>
                <a:effectLst>
                  <a:outerShdw blurRad="50800" dist="50800" dir="5400000" algn="ctr" rotWithShape="0">
                    <a:schemeClr val="tx1">
                      <a:lumMod val="50000"/>
                      <a:lumOff val="50000"/>
                      <a:alpha val="99000"/>
                    </a:schemeClr>
                  </a:outerShdw>
                </a:effectLst>
                <a:latin typeface="Avenir Heavy" panose="02000503020000020003" pitchFamily="2" charset="0"/>
              </a:rPr>
              <a:t>Comité bibliothèque </a:t>
            </a:r>
          </a:p>
        </p:txBody>
      </p:sp>
      <p:sp>
        <p:nvSpPr>
          <p:cNvPr id="6" name="TextBox 4">
            <a:extLst>
              <a:ext uri="{FF2B5EF4-FFF2-40B4-BE49-F238E27FC236}">
                <a16:creationId xmlns:a16="http://schemas.microsoft.com/office/drawing/2014/main" id="{E8A70884-4116-328E-21B1-C62B16E41C8D}"/>
              </a:ext>
            </a:extLst>
          </p:cNvPr>
          <p:cNvSpPr txBox="1"/>
          <p:nvPr>
            <p:custDataLst>
              <p:tags r:id="rId1"/>
            </p:custDataLst>
          </p:nvPr>
        </p:nvSpPr>
        <p:spPr>
          <a:xfrm>
            <a:off x="431032" y="1706136"/>
            <a:ext cx="8712968" cy="4247317"/>
          </a:xfrm>
          <a:prstGeom prst="rect">
            <a:avLst/>
          </a:prstGeom>
          <a:noFill/>
        </p:spPr>
        <p:txBody>
          <a:bodyPr wrap="square" rtlCol="0">
            <a:spAutoFit/>
          </a:bodyPr>
          <a:lstStyle/>
          <a:p>
            <a:pPr marL="214313" indent="-214313">
              <a:spcBef>
                <a:spcPts val="600"/>
              </a:spcBef>
              <a:spcAft>
                <a:spcPts val="600"/>
              </a:spcAft>
              <a:buFont typeface="Arial" panose="020B0604020202020204" pitchFamily="34" charset="0"/>
              <a:buChar char="•"/>
            </a:pPr>
            <a:r>
              <a:rPr lang="fr-FR" sz="2000" dirty="0"/>
              <a:t>Nous avons reçu une formation par la bibliothécaire afin de mettre à jour le référentiel et mieux accompagner les parents qui font les prêts.</a:t>
            </a:r>
          </a:p>
          <a:p>
            <a:pPr marL="214313" indent="-214313">
              <a:spcBef>
                <a:spcPts val="600"/>
              </a:spcBef>
              <a:spcAft>
                <a:spcPts val="600"/>
              </a:spcAft>
              <a:buFont typeface="Arial" panose="020B0604020202020204" pitchFamily="34" charset="0"/>
              <a:buChar char="•"/>
            </a:pPr>
            <a:r>
              <a:rPr lang="fr-FR" sz="2000" dirty="0"/>
              <a:t>Nous avons fait des corvées: recouvrir les livres neufs, rangement dans les rayons et élagage dans tous les rayons.</a:t>
            </a:r>
          </a:p>
          <a:p>
            <a:pPr marL="214313" indent="-214313">
              <a:spcBef>
                <a:spcPts val="600"/>
              </a:spcBef>
              <a:spcAft>
                <a:spcPts val="600"/>
              </a:spcAft>
              <a:buFont typeface="Arial" panose="020B0604020202020204" pitchFamily="34" charset="0"/>
              <a:buChar char="•"/>
            </a:pPr>
            <a:r>
              <a:rPr lang="fr-FR" sz="2000" dirty="0"/>
              <a:t>Nous avons réaménagé la section des </a:t>
            </a:r>
            <a:r>
              <a:rPr lang="fr-FR" sz="2000" i="1" dirty="0"/>
              <a:t>premières lectures et des romans </a:t>
            </a:r>
            <a:r>
              <a:rPr lang="fr-FR" sz="2000" dirty="0"/>
              <a:t>en dynamisant l’étalage. </a:t>
            </a:r>
          </a:p>
          <a:p>
            <a:pPr marL="214313" indent="-214313">
              <a:spcBef>
                <a:spcPts val="600"/>
              </a:spcBef>
              <a:spcAft>
                <a:spcPts val="600"/>
              </a:spcAft>
              <a:buFont typeface="Arial" panose="020B0604020202020204" pitchFamily="34" charset="0"/>
              <a:buChar char="•"/>
            </a:pPr>
            <a:r>
              <a:rPr lang="fr-FR" sz="2000" dirty="0"/>
              <a:t>En collaboration avec les enseignants, nous avons fait des suggestions d’achats de livres.</a:t>
            </a:r>
          </a:p>
          <a:p>
            <a:pPr marL="214313" indent="-214313">
              <a:spcBef>
                <a:spcPts val="600"/>
              </a:spcBef>
              <a:spcAft>
                <a:spcPts val="600"/>
              </a:spcAft>
              <a:buFont typeface="Arial" panose="020B0604020202020204" pitchFamily="34" charset="0"/>
              <a:buChar char="•"/>
            </a:pPr>
            <a:r>
              <a:rPr lang="fr-FR" sz="2000" dirty="0"/>
              <a:t>Nous avons commencé à actualiser l’affichage.</a:t>
            </a:r>
          </a:p>
          <a:p>
            <a:pPr marL="214313" indent="-214313">
              <a:spcBef>
                <a:spcPts val="600"/>
              </a:spcBef>
              <a:spcAft>
                <a:spcPts val="600"/>
              </a:spcAft>
              <a:buFont typeface="Arial" panose="020B0604020202020204" pitchFamily="34" charset="0"/>
              <a:buChar char="•"/>
            </a:pPr>
            <a:r>
              <a:rPr lang="fr-FR" sz="2000" dirty="0"/>
              <a:t>Nous avons mis en commun nos idées au sujet de l’aménagement et au sujet de la mise en vedette de livres.</a:t>
            </a:r>
          </a:p>
        </p:txBody>
      </p:sp>
      <p:sp>
        <p:nvSpPr>
          <p:cNvPr id="9" name="Titre 1">
            <a:extLst>
              <a:ext uri="{FF2B5EF4-FFF2-40B4-BE49-F238E27FC236}">
                <a16:creationId xmlns:a16="http://schemas.microsoft.com/office/drawing/2014/main" id="{0C59CA76-E053-343F-B987-457261D777C9}"/>
              </a:ext>
            </a:extLst>
          </p:cNvPr>
          <p:cNvSpPr txBox="1">
            <a:spLocks/>
          </p:cNvSpPr>
          <p:nvPr/>
        </p:nvSpPr>
        <p:spPr>
          <a:xfrm>
            <a:off x="2845420" y="5661566"/>
            <a:ext cx="7772400" cy="80679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b="1" dirty="0">
                <a:solidFill>
                  <a:srgbClr val="26553F"/>
                </a:solidFill>
                <a:latin typeface="Avenir Heavy" panose="02000503020000020003" pitchFamily="2" charset="0"/>
              </a:rPr>
              <a:t>À poursuivre l’an prochain!</a:t>
            </a:r>
          </a:p>
        </p:txBody>
      </p:sp>
    </p:spTree>
    <p:extLst>
      <p:ext uri="{BB962C8B-B14F-4D97-AF65-F5344CB8AC3E}">
        <p14:creationId xmlns:p14="http://schemas.microsoft.com/office/powerpoint/2010/main" val="213472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C7DE7-8189-E863-2C42-6F7511E00E1B}"/>
              </a:ext>
            </a:extLst>
          </p:cNvPr>
          <p:cNvSpPr>
            <a:spLocks noGrp="1"/>
          </p:cNvSpPr>
          <p:nvPr>
            <p:ph type="title"/>
          </p:nvPr>
        </p:nvSpPr>
        <p:spPr/>
        <p:txBody>
          <a:bodyPr/>
          <a:lstStyle/>
          <a:p>
            <a:r>
              <a:rPr lang="fr-CA" dirty="0"/>
              <a:t>COMITÉ FÉRIA </a:t>
            </a:r>
            <a:endParaRPr lang="fr-FR" dirty="0"/>
          </a:p>
        </p:txBody>
      </p:sp>
      <p:sp>
        <p:nvSpPr>
          <p:cNvPr id="3" name="Espace réservé du contenu 2">
            <a:extLst>
              <a:ext uri="{FF2B5EF4-FFF2-40B4-BE49-F238E27FC236}">
                <a16:creationId xmlns:a16="http://schemas.microsoft.com/office/drawing/2014/main" id="{0E0BC23F-6B07-B7C5-5F2A-7CE1C4FE582A}"/>
              </a:ext>
            </a:extLst>
          </p:cNvPr>
          <p:cNvSpPr>
            <a:spLocks noGrp="1"/>
          </p:cNvSpPr>
          <p:nvPr>
            <p:ph idx="1"/>
          </p:nvPr>
        </p:nvSpPr>
        <p:spPr/>
        <p:txBody>
          <a:bodyPr>
            <a:normAutofit fontScale="85000" lnSpcReduction="20000"/>
          </a:bodyPr>
          <a:lstStyle/>
          <a:p>
            <a:pPr marL="0" indent="0">
              <a:buNone/>
            </a:pPr>
            <a:r>
              <a:rPr lang="fr-CA" sz="2400" b="1" u="sng" dirty="0"/>
              <a:t>Mandats déterminés lors de la 1</a:t>
            </a:r>
            <a:r>
              <a:rPr lang="fr-CA" sz="2400" b="1" u="sng" baseline="30000" dirty="0"/>
              <a:t>ère</a:t>
            </a:r>
            <a:r>
              <a:rPr lang="fr-CA" sz="2400" b="1" u="sng" dirty="0"/>
              <a:t> rencontre de février 2024 : </a:t>
            </a:r>
            <a:endParaRPr lang="fr-CA" sz="2400" b="1" dirty="0"/>
          </a:p>
          <a:p>
            <a:r>
              <a:rPr lang="fr-CA" sz="2400" dirty="0"/>
              <a:t>Mandat principal : organiser la Féria qui a lieu au mois de mai. </a:t>
            </a:r>
          </a:p>
          <a:p>
            <a:pPr lvl="1"/>
            <a:r>
              <a:rPr lang="fr-CA" sz="1800" dirty="0"/>
              <a:t>La Féria est la principale activité de levée de fonds de l’école. </a:t>
            </a:r>
          </a:p>
          <a:p>
            <a:r>
              <a:rPr lang="fr-CA" sz="2400" dirty="0"/>
              <a:t>La Féria est aussi une occasion de célébrer notre belle école tous ensemble, parents, enfants, équipe école et communauté. </a:t>
            </a:r>
          </a:p>
          <a:p>
            <a:pPr lvl="1"/>
            <a:r>
              <a:rPr lang="fr-CA" sz="1800" dirty="0"/>
              <a:t>Depuis quelques années et considérant les défis liés à la pandémie, ce deuxième aspect du mandat du comité a été priorisé. </a:t>
            </a:r>
          </a:p>
          <a:p>
            <a:endParaRPr lang="fr-CA" sz="2000" dirty="0"/>
          </a:p>
          <a:p>
            <a:pPr marL="0" indent="0">
              <a:buNone/>
            </a:pPr>
            <a:r>
              <a:rPr lang="fr-CA" sz="2400" b="1" u="sng" dirty="0"/>
              <a:t>Forces du comité : </a:t>
            </a:r>
            <a:endParaRPr lang="fr-CA" sz="2400" b="1" dirty="0"/>
          </a:p>
          <a:p>
            <a:r>
              <a:rPr lang="fr-CA" sz="2400" dirty="0"/>
              <a:t>Le comité Féria est un comité bien organisé. </a:t>
            </a:r>
          </a:p>
          <a:p>
            <a:pPr lvl="1"/>
            <a:r>
              <a:rPr lang="fr-CA" sz="1800" dirty="0"/>
              <a:t>Plusieurs parents qui sont membres depuis plusieurs années. </a:t>
            </a:r>
          </a:p>
          <a:p>
            <a:r>
              <a:rPr lang="fr-CA" sz="2400" dirty="0"/>
              <a:t>Bon taux de recrutement de nouveaux membres. </a:t>
            </a:r>
          </a:p>
          <a:p>
            <a:pPr lvl="1"/>
            <a:r>
              <a:rPr lang="fr-CA" sz="1800" dirty="0"/>
              <a:t>Plusieurs nouveaux parents sont aussi motivés à s’inscrire à ce comité chaque année. </a:t>
            </a:r>
          </a:p>
          <a:p>
            <a:r>
              <a:rPr lang="fr-CA" sz="2400" dirty="0"/>
              <a:t>De plus, la Féria en elle-même est une activité qui est bien connue de la communauté de l’école, le niveau de participation est donc excellent, ce qui facilite son succès.  </a:t>
            </a:r>
          </a:p>
          <a:p>
            <a:pPr marL="0" indent="0">
              <a:buNone/>
            </a:pPr>
            <a:endParaRPr lang="fr-FR" dirty="0"/>
          </a:p>
        </p:txBody>
      </p:sp>
    </p:spTree>
    <p:extLst>
      <p:ext uri="{BB962C8B-B14F-4D97-AF65-F5344CB8AC3E}">
        <p14:creationId xmlns:p14="http://schemas.microsoft.com/office/powerpoint/2010/main" val="416402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74893-CAEA-3086-7C9B-D15BF44A83BB}"/>
              </a:ext>
            </a:extLst>
          </p:cNvPr>
          <p:cNvSpPr>
            <a:spLocks noGrp="1"/>
          </p:cNvSpPr>
          <p:nvPr>
            <p:ph type="title"/>
          </p:nvPr>
        </p:nvSpPr>
        <p:spPr/>
        <p:txBody>
          <a:bodyPr/>
          <a:lstStyle/>
          <a:p>
            <a:r>
              <a:rPr lang="fr-CA" dirty="0"/>
              <a:t>COMITÉ FÉRIA (suite)</a:t>
            </a:r>
            <a:endParaRPr lang="fr-FR" dirty="0"/>
          </a:p>
        </p:txBody>
      </p:sp>
      <p:sp>
        <p:nvSpPr>
          <p:cNvPr id="3" name="Espace réservé du contenu 2">
            <a:extLst>
              <a:ext uri="{FF2B5EF4-FFF2-40B4-BE49-F238E27FC236}">
                <a16:creationId xmlns:a16="http://schemas.microsoft.com/office/drawing/2014/main" id="{B7945D18-366C-6CB4-2411-EBC6C13FBE93}"/>
              </a:ext>
            </a:extLst>
          </p:cNvPr>
          <p:cNvSpPr>
            <a:spLocks noGrp="1"/>
          </p:cNvSpPr>
          <p:nvPr>
            <p:ph idx="1"/>
          </p:nvPr>
        </p:nvSpPr>
        <p:spPr/>
        <p:txBody>
          <a:bodyPr/>
          <a:lstStyle/>
          <a:p>
            <a:pPr marL="0" indent="0">
              <a:buNone/>
            </a:pPr>
            <a:r>
              <a:rPr lang="fr-CA" sz="2200" u="sng" dirty="0"/>
              <a:t>Défis du comité : </a:t>
            </a:r>
            <a:endParaRPr lang="fr-CA" sz="2200" dirty="0"/>
          </a:p>
          <a:p>
            <a:r>
              <a:rPr lang="fr-CA" sz="2200" dirty="0"/>
              <a:t>Maintien de l’implication des nouveaux membres. </a:t>
            </a:r>
          </a:p>
          <a:p>
            <a:pPr lvl="1"/>
            <a:r>
              <a:rPr lang="fr-CA" sz="1700" dirty="0"/>
              <a:t>Le comité attire beaucoup les parents, mais l’implication semble mal comprise et la participation est variable. </a:t>
            </a:r>
          </a:p>
          <a:p>
            <a:pPr lvl="1"/>
            <a:r>
              <a:rPr lang="fr-CA" sz="1700" dirty="0"/>
              <a:t>Meilleure communication.</a:t>
            </a:r>
          </a:p>
          <a:p>
            <a:pPr lvl="1"/>
            <a:r>
              <a:rPr lang="fr-CA" sz="1700" dirty="0"/>
              <a:t>Maintien du quorum</a:t>
            </a:r>
          </a:p>
          <a:p>
            <a:pPr marL="457200" lvl="1" indent="0">
              <a:buNone/>
            </a:pPr>
            <a:endParaRPr lang="fr-CA" sz="1700" dirty="0"/>
          </a:p>
          <a:p>
            <a:pPr marL="0" indent="0">
              <a:buNone/>
            </a:pPr>
            <a:r>
              <a:rPr lang="fr-CA" sz="2200" u="sng" dirty="0"/>
              <a:t>Recommandations pour l’année 24-25 :</a:t>
            </a:r>
            <a:endParaRPr lang="fr-CA" sz="2200" dirty="0"/>
          </a:p>
          <a:p>
            <a:r>
              <a:rPr lang="fr-CA" sz="2200" dirty="0"/>
              <a:t>Revoir les objectifs et la mission de la Féria. </a:t>
            </a:r>
          </a:p>
          <a:p>
            <a:pPr lvl="1"/>
            <a:r>
              <a:rPr lang="fr-CA" sz="1700" dirty="0"/>
              <a:t>Les objectifs des dernières années étaient de faire revivre la Féria après des années sans rassemblement. Ces objectifs sont probablement différents des années passées et il semble utile d’en discuter en début d’année. </a:t>
            </a:r>
          </a:p>
          <a:p>
            <a:pPr marL="0" indent="0">
              <a:buNone/>
            </a:pPr>
            <a:endParaRPr lang="fr-FR" dirty="0"/>
          </a:p>
        </p:txBody>
      </p:sp>
      <p:pic>
        <p:nvPicPr>
          <p:cNvPr id="4" name="Image 3">
            <a:extLst>
              <a:ext uri="{FF2B5EF4-FFF2-40B4-BE49-F238E27FC236}">
                <a16:creationId xmlns:a16="http://schemas.microsoft.com/office/drawing/2014/main" id="{9BF883D2-F358-6C7E-5E53-926F7369579D}"/>
              </a:ext>
            </a:extLst>
          </p:cNvPr>
          <p:cNvPicPr/>
          <p:nvPr/>
        </p:nvPicPr>
        <p:blipFill rotWithShape="1">
          <a:blip r:embed="rId2">
            <a:extLst>
              <a:ext uri="{28A0092B-C50C-407E-A947-70E740481C1C}">
                <a14:useLocalDpi xmlns:a14="http://schemas.microsoft.com/office/drawing/2010/main" val="0"/>
              </a:ext>
            </a:extLst>
          </a:blip>
          <a:srcRect r="57819"/>
          <a:stretch/>
        </p:blipFill>
        <p:spPr bwMode="auto">
          <a:xfrm>
            <a:off x="265991" y="5703551"/>
            <a:ext cx="1080120" cy="1015326"/>
          </a:xfrm>
          <a:prstGeom prst="rect">
            <a:avLst/>
          </a:prstGeom>
          <a:noFill/>
          <a:ln>
            <a:noFill/>
          </a:ln>
          <a:extLst>
            <a:ext uri="{53640926-AAD7-44D8-BBD7-CCE9431645EC}">
              <a14:shadowObscured xmlns:a14="http://schemas.microsoft.com/office/drawing/2010/main"/>
            </a:ext>
          </a:extLst>
        </p:spPr>
      </p:pic>
      <p:sp>
        <p:nvSpPr>
          <p:cNvPr id="5" name="ZoneTexte 4">
            <a:extLst>
              <a:ext uri="{FF2B5EF4-FFF2-40B4-BE49-F238E27FC236}">
                <a16:creationId xmlns:a16="http://schemas.microsoft.com/office/drawing/2014/main" id="{9E5753F7-C37F-D54F-9405-720DEEE499DA}"/>
              </a:ext>
            </a:extLst>
          </p:cNvPr>
          <p:cNvSpPr txBox="1"/>
          <p:nvPr/>
        </p:nvSpPr>
        <p:spPr>
          <a:xfrm>
            <a:off x="1331640" y="5805264"/>
            <a:ext cx="7355160" cy="92333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fr-CA" sz="1800" dirty="0">
                <a:solidFill>
                  <a:schemeClr val="bg1"/>
                </a:solidFill>
              </a:rPr>
              <a:t>Le comité Féria est un chouette comité. Il remplit son mandat chaque année. C’est une belle activité qui doit se poursuivre et qui pourrait même se mettre à jour!   </a:t>
            </a:r>
          </a:p>
        </p:txBody>
      </p:sp>
    </p:spTree>
    <p:extLst>
      <p:ext uri="{BB962C8B-B14F-4D97-AF65-F5344CB8AC3E}">
        <p14:creationId xmlns:p14="http://schemas.microsoft.com/office/powerpoint/2010/main" val="20757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51226"/>
            <a:ext cx="7780867" cy="685486"/>
          </a:xfrm>
        </p:spPr>
        <p:txBody>
          <a:bodyPr>
            <a:normAutofit/>
          </a:bodyPr>
          <a:lstStyle/>
          <a:p>
            <a:r>
              <a:rPr lang="fr-CA" sz="3300" b="1" dirty="0"/>
              <a:t>Comité réflexion pédagogique</a:t>
            </a:r>
          </a:p>
        </p:txBody>
      </p:sp>
      <p:sp>
        <p:nvSpPr>
          <p:cNvPr id="4" name="ZoneTexte 3">
            <a:extLst>
              <a:ext uri="{FF2B5EF4-FFF2-40B4-BE49-F238E27FC236}">
                <a16:creationId xmlns:a16="http://schemas.microsoft.com/office/drawing/2014/main" id="{E0553445-EFF0-502C-98B8-EAA42F7D40A2}"/>
              </a:ext>
            </a:extLst>
          </p:cNvPr>
          <p:cNvSpPr txBox="1"/>
          <p:nvPr/>
        </p:nvSpPr>
        <p:spPr>
          <a:xfrm>
            <a:off x="107504" y="836712"/>
            <a:ext cx="8856984" cy="1282852"/>
          </a:xfrm>
          <a:prstGeom prst="rect">
            <a:avLst/>
          </a:prstGeom>
          <a:noFill/>
        </p:spPr>
        <p:txBody>
          <a:bodyPr wrap="square" rtlCol="0">
            <a:spAutoFit/>
          </a:bodyPr>
          <a:lstStyle/>
          <a:p>
            <a:pPr algn="ctr"/>
            <a:endParaRPr lang="en-US" sz="800" dirty="0"/>
          </a:p>
          <a:p>
            <a:pPr marR="0" lvl="0">
              <a:lnSpc>
                <a:spcPct val="107000"/>
              </a:lnSpc>
              <a:spcBef>
                <a:spcPts val="0"/>
              </a:spcBef>
              <a:spcAft>
                <a:spcPts val="0"/>
              </a:spcAft>
            </a:pPr>
            <a:r>
              <a:rPr lang="en-US" sz="1600" b="1" dirty="0" err="1"/>
              <a:t>Membres</a:t>
            </a:r>
            <a:r>
              <a:rPr lang="en-US" sz="1600" b="1" dirty="0"/>
              <a:t> </a:t>
            </a:r>
            <a:r>
              <a:rPr lang="en-US" sz="1600" b="1" dirty="0" err="1"/>
              <a:t>actifs</a:t>
            </a:r>
            <a:r>
              <a:rPr lang="en-US" sz="1600" b="1" dirty="0"/>
              <a:t> du </a:t>
            </a:r>
            <a:r>
              <a:rPr lang="en-US" sz="1600" b="1" dirty="0" err="1"/>
              <a:t>comité</a:t>
            </a:r>
            <a:r>
              <a:rPr lang="en-US" sz="1600" b="1" dirty="0"/>
              <a:t>: </a:t>
            </a:r>
            <a:r>
              <a:rPr lang="fr-CA" sz="1600" dirty="0">
                <a:effectLst/>
                <a:latin typeface="Calibri" panose="020F0502020204030204" pitchFamily="34" charset="0"/>
                <a:ea typeface="Calibri" panose="020F0502020204030204" pitchFamily="34" charset="0"/>
                <a:cs typeface="Arial" panose="020B0604020202020204" pitchFamily="34" charset="0"/>
              </a:rPr>
              <a:t>Camille Guédon, Claude Laurin, Ève Garnier, Félix-Antoine Véronneau (parent responsable), </a:t>
            </a:r>
          </a:p>
          <a:p>
            <a:pPr marR="0" lvl="0">
              <a:lnSpc>
                <a:spcPct val="107000"/>
              </a:lnSpc>
              <a:spcBef>
                <a:spcPts val="0"/>
              </a:spcBef>
              <a:spcAft>
                <a:spcPts val="0"/>
              </a:spcAft>
            </a:pPr>
            <a:r>
              <a:rPr lang="fr-CA" sz="1600" dirty="0" err="1">
                <a:effectLst/>
                <a:latin typeface="Calibri" panose="020F0502020204030204" pitchFamily="34" charset="0"/>
                <a:ea typeface="Calibri" panose="020F0502020204030204" pitchFamily="34" charset="0"/>
                <a:cs typeface="Arial" panose="020B0604020202020204" pitchFamily="34" charset="0"/>
              </a:rPr>
              <a:t>Jaëlle</a:t>
            </a:r>
            <a:r>
              <a:rPr lang="fr-CA" sz="1600" dirty="0">
                <a:effectLst/>
                <a:latin typeface="Calibri" panose="020F0502020204030204" pitchFamily="34" charset="0"/>
                <a:ea typeface="Calibri" panose="020F0502020204030204" pitchFamily="34" charset="0"/>
                <a:cs typeface="Arial" panose="020B0604020202020204" pitchFamily="34" charset="0"/>
              </a:rPr>
              <a:t> Allard (professeure responsable), Kathleen Yu Chen, Maude Laurendeau</a:t>
            </a:r>
          </a:p>
          <a:p>
            <a:r>
              <a:rPr lang="en-US" dirty="0"/>
              <a:t> </a:t>
            </a:r>
            <a:endParaRPr lang="fr-CA" dirty="0"/>
          </a:p>
        </p:txBody>
      </p:sp>
      <p:sp>
        <p:nvSpPr>
          <p:cNvPr id="5" name="Sous-titre 4">
            <a:extLst>
              <a:ext uri="{FF2B5EF4-FFF2-40B4-BE49-F238E27FC236}">
                <a16:creationId xmlns:a16="http://schemas.microsoft.com/office/drawing/2014/main" id="{0E0BD746-5025-B16F-25BC-0761C530C752}"/>
              </a:ext>
            </a:extLst>
          </p:cNvPr>
          <p:cNvSpPr txBox="1">
            <a:spLocks noGrp="1"/>
          </p:cNvSpPr>
          <p:nvPr>
            <p:ph type="subTitle" idx="1"/>
          </p:nvPr>
        </p:nvSpPr>
        <p:spPr>
          <a:xfrm>
            <a:off x="342446" y="1816819"/>
            <a:ext cx="8528372" cy="651269"/>
          </a:xfrm>
          <a:prstGeom prst="rect">
            <a:avLst/>
          </a:prstGeom>
          <a:noFill/>
          <a:ln>
            <a:solidFill>
              <a:schemeClr val="accent1"/>
            </a:solidFill>
          </a:ln>
        </p:spPr>
        <p:txBody>
          <a:bodyPr wrap="square">
            <a:spAutoFit/>
          </a:bodyPr>
          <a:lstStyle/>
          <a:p>
            <a:pPr marL="0" marR="0" algn="ctr">
              <a:lnSpc>
                <a:spcPct val="107000"/>
              </a:lnSpc>
              <a:spcBef>
                <a:spcPts val="0"/>
              </a:spcBef>
              <a:spcAft>
                <a:spcPts val="0"/>
              </a:spcAft>
            </a:pPr>
            <a:r>
              <a:rPr lang="fr-CA"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Orientation 1 : </a:t>
            </a:r>
            <a:r>
              <a:rPr lang="fr-CA"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Outiller et accompagner les parents dans la coéducation</a:t>
            </a:r>
            <a:endParaRPr lang="fr-CA" sz="1600" dirty="0">
              <a:effectLst/>
              <a:latin typeface="Calibri" panose="020F0502020204030204" pitchFamily="34" charset="0"/>
              <a:ea typeface="Calibri" panose="020F0502020204030204" pitchFamily="34" charset="0"/>
              <a:cs typeface="Arial" panose="020B0604020202020204" pitchFamily="34" charset="0"/>
            </a:endParaRPr>
          </a:p>
          <a:p>
            <a:pPr algn="ctr"/>
            <a:r>
              <a:rPr lang="fr-CA" sz="1600" b="1" dirty="0">
                <a:solidFill>
                  <a:srgbClr val="000000"/>
                </a:solidFill>
                <a:effectLst/>
                <a:latin typeface="Calibri" panose="020F0502020204030204" pitchFamily="34" charset="0"/>
                <a:ea typeface="Times New Roman" panose="02020603050405020304" pitchFamily="18" charset="0"/>
              </a:rPr>
              <a:t>Orientation 2 : </a:t>
            </a:r>
            <a:r>
              <a:rPr lang="fr-CA" sz="1600" dirty="0">
                <a:solidFill>
                  <a:srgbClr val="000000"/>
                </a:solidFill>
                <a:effectLst/>
                <a:latin typeface="Calibri" panose="020F0502020204030204" pitchFamily="34" charset="0"/>
                <a:ea typeface="Times New Roman" panose="02020603050405020304" pitchFamily="18" charset="0"/>
              </a:rPr>
              <a:t>Enrichir l’apprentissage et les expériences des enfants</a:t>
            </a:r>
          </a:p>
        </p:txBody>
      </p:sp>
      <p:graphicFrame>
        <p:nvGraphicFramePr>
          <p:cNvPr id="6" name="Tableau 5">
            <a:extLst>
              <a:ext uri="{FF2B5EF4-FFF2-40B4-BE49-F238E27FC236}">
                <a16:creationId xmlns:a16="http://schemas.microsoft.com/office/drawing/2014/main" id="{F5890069-2A82-DA6C-33E3-07106838E6A1}"/>
              </a:ext>
            </a:extLst>
          </p:cNvPr>
          <p:cNvGraphicFramePr>
            <a:graphicFrameLocks noGrp="1"/>
          </p:cNvGraphicFramePr>
          <p:nvPr>
            <p:extLst>
              <p:ext uri="{D42A27DB-BD31-4B8C-83A1-F6EECF244321}">
                <p14:modId xmlns:p14="http://schemas.microsoft.com/office/powerpoint/2010/main" val="467668630"/>
              </p:ext>
            </p:extLst>
          </p:nvPr>
        </p:nvGraphicFramePr>
        <p:xfrm>
          <a:off x="255775" y="2636912"/>
          <a:ext cx="8615043" cy="3543243"/>
        </p:xfrm>
        <a:graphic>
          <a:graphicData uri="http://schemas.openxmlformats.org/drawingml/2006/table">
            <a:tbl>
              <a:tblPr firstRow="1" bandRow="1">
                <a:tableStyleId>{5C22544A-7EE6-4342-B048-85BDC9FD1C3A}</a:tableStyleId>
              </a:tblPr>
              <a:tblGrid>
                <a:gridCol w="1580015">
                  <a:extLst>
                    <a:ext uri="{9D8B030D-6E8A-4147-A177-3AD203B41FA5}">
                      <a16:colId xmlns:a16="http://schemas.microsoft.com/office/drawing/2014/main" val="3962433587"/>
                    </a:ext>
                  </a:extLst>
                </a:gridCol>
                <a:gridCol w="2269193">
                  <a:extLst>
                    <a:ext uri="{9D8B030D-6E8A-4147-A177-3AD203B41FA5}">
                      <a16:colId xmlns:a16="http://schemas.microsoft.com/office/drawing/2014/main" val="459015755"/>
                    </a:ext>
                  </a:extLst>
                </a:gridCol>
                <a:gridCol w="2162414">
                  <a:extLst>
                    <a:ext uri="{9D8B030D-6E8A-4147-A177-3AD203B41FA5}">
                      <a16:colId xmlns:a16="http://schemas.microsoft.com/office/drawing/2014/main" val="957386601"/>
                    </a:ext>
                  </a:extLst>
                </a:gridCol>
                <a:gridCol w="2603421">
                  <a:extLst>
                    <a:ext uri="{9D8B030D-6E8A-4147-A177-3AD203B41FA5}">
                      <a16:colId xmlns:a16="http://schemas.microsoft.com/office/drawing/2014/main" val="3634505528"/>
                    </a:ext>
                  </a:extLst>
                </a:gridCol>
              </a:tblGrid>
              <a:tr h="502101">
                <a:tc>
                  <a:txBody>
                    <a:bodyPr/>
                    <a:lstStyle/>
                    <a:p>
                      <a:pPr algn="ctr"/>
                      <a:r>
                        <a:rPr lang="en-US" sz="1050" dirty="0"/>
                        <a:t>Mandats</a:t>
                      </a:r>
                      <a:endParaRPr lang="fr-CA" sz="1050" dirty="0"/>
                    </a:p>
                  </a:txBody>
                  <a:tcPr anchor="ctr"/>
                </a:tc>
                <a:tc>
                  <a:txBody>
                    <a:bodyPr/>
                    <a:lstStyle/>
                    <a:p>
                      <a:pPr algn="ctr"/>
                      <a:r>
                        <a:rPr lang="fr-CA" sz="1050" noProof="0" dirty="0"/>
                        <a:t>Activités</a:t>
                      </a:r>
                      <a:r>
                        <a:rPr lang="en-US" sz="1050" dirty="0"/>
                        <a:t> </a:t>
                      </a:r>
                      <a:r>
                        <a:rPr lang="fr-CA" sz="1050" noProof="0" dirty="0"/>
                        <a:t>planifiées</a:t>
                      </a:r>
                    </a:p>
                  </a:txBody>
                  <a:tcPr anchor="ctr"/>
                </a:tc>
                <a:tc>
                  <a:txBody>
                    <a:bodyPr/>
                    <a:lstStyle/>
                    <a:p>
                      <a:pPr algn="ctr"/>
                      <a:r>
                        <a:rPr lang="fr-CA" sz="1050" b="1" kern="1200" dirty="0">
                          <a:solidFill>
                            <a:schemeClr val="lt1"/>
                          </a:solidFill>
                          <a:effectLst/>
                          <a:latin typeface="+mn-lt"/>
                          <a:ea typeface="+mn-ea"/>
                          <a:cs typeface="+mn-cs"/>
                        </a:rPr>
                        <a:t>Activités complétées</a:t>
                      </a:r>
                      <a:endParaRPr lang="fr-CA" sz="105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050" b="1" kern="1200" dirty="0">
                          <a:solidFill>
                            <a:schemeClr val="lt1"/>
                          </a:solidFill>
                          <a:effectLst/>
                          <a:latin typeface="+mn-lt"/>
                          <a:ea typeface="+mn-ea"/>
                          <a:cs typeface="+mn-cs"/>
                        </a:rPr>
                        <a:t>Activités à mener en 2024-2025</a:t>
                      </a:r>
                      <a:endParaRPr lang="fr-CA" sz="1050" dirty="0"/>
                    </a:p>
                  </a:txBody>
                  <a:tcPr anchor="ctr"/>
                </a:tc>
                <a:extLst>
                  <a:ext uri="{0D108BD9-81ED-4DB2-BD59-A6C34878D82A}">
                    <a16:rowId xmlns:a16="http://schemas.microsoft.com/office/drawing/2014/main" val="1569171446"/>
                  </a:ext>
                </a:extLst>
              </a:tr>
              <a:tr h="1641291">
                <a:tc>
                  <a:txBody>
                    <a:bodyPr/>
                    <a:lstStyle/>
                    <a:p>
                      <a:pPr marL="228600" marR="0" lvl="0" indent="-228600">
                        <a:lnSpc>
                          <a:spcPct val="107000"/>
                        </a:lnSpc>
                        <a:spcBef>
                          <a:spcPts val="0"/>
                        </a:spcBef>
                        <a:spcAft>
                          <a:spcPts val="0"/>
                        </a:spcAft>
                        <a:buClr>
                          <a:srgbClr val="000000"/>
                        </a:buClr>
                        <a:buFont typeface="+mj-lt"/>
                        <a:buAutoNum type="arabicPeriod"/>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Café de la rentrée </a:t>
                      </a:r>
                      <a:r>
                        <a:rPr lang="fr-CA" sz="1050" dirty="0">
                          <a:effectLst/>
                          <a:latin typeface="Calibri" panose="020F0502020204030204" pitchFamily="34" charset="0"/>
                          <a:ea typeface="Times New Roman" panose="02020603050405020304" pitchFamily="18" charset="0"/>
                          <a:cs typeface="Calibri" panose="020F0502020204030204" pitchFamily="34" charset="0"/>
                        </a:rPr>
                        <a:t>pour l’</a:t>
                      </a: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accueil des nouveaux parents et la création de liens avec les comités</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227013" marR="0" lvl="0" indent="-168275"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Rencontre concernant la planification</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227013" marR="0" lvl="0" indent="-168275"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Présentation de l’idée à la direction</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227013" marR="0" lvl="0" indent="-168275"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Préparation d’une communication sur l’activité à préparer et intégration dans le mot de la rentrée</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227013" marR="0" lvl="0" indent="-168275"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Réalisation du café</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marL="230188" marR="0" lvl="0" indent="-230188"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Décision sur le concept (café thématique dans la cour d’école avec tables pour présentation des comités + tables liées au comité de réflexion pédagogique (ex. : éléments “incompris” du projet éducatif, inclusion de la diversité, sorties communautaires).</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230188" marR="0" lvl="0" indent="-230188"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Dates approximatives</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173038" marR="0" lvl="0" indent="-173038">
                        <a:lnSpc>
                          <a:spcPct val="107000"/>
                        </a:lnSpc>
                        <a:spcBef>
                          <a:spcPts val="0"/>
                        </a:spcBef>
                        <a:spcAft>
                          <a:spcPts val="0"/>
                        </a:spcAft>
                        <a:buSzPts val="1000"/>
                        <a:buFont typeface="Symbol" panose="05050102010706020507" pitchFamily="18" charset="2"/>
                        <a:buChar char=""/>
                      </a:pPr>
                      <a:r>
                        <a:rPr lang="fr-CA"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Confirmation de la date en fonction de l’AG</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173038" marR="0" lvl="0" indent="-173038">
                        <a:lnSpc>
                          <a:spcPct val="107000"/>
                        </a:lnSpc>
                        <a:spcBef>
                          <a:spcPts val="0"/>
                        </a:spcBef>
                        <a:spcAft>
                          <a:spcPts val="0"/>
                        </a:spcAft>
                        <a:buSzPts val="1000"/>
                        <a:buFont typeface="Symbol" panose="05050102010706020507" pitchFamily="18" charset="2"/>
                        <a:buChar char=""/>
                      </a:pPr>
                      <a:r>
                        <a:rPr lang="fr-CA"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Réalisation du café de la rentrée (avec lancement des comités + tables avec les éléments “incompris” du projet éducatif+ table inclusion + table sorties communautaires)</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173038" marR="0" lvl="0" indent="-173038">
                        <a:lnSpc>
                          <a:spcPct val="107000"/>
                        </a:lnSpc>
                        <a:spcBef>
                          <a:spcPts val="0"/>
                        </a:spcBef>
                        <a:spcAft>
                          <a:spcPts val="0"/>
                        </a:spcAft>
                        <a:buSzPts val="1000"/>
                        <a:buFont typeface="Symbol" panose="05050102010706020507" pitchFamily="18" charset="2"/>
                        <a:buChar char=""/>
                      </a:pPr>
                      <a:r>
                        <a:rPr lang="fr-CA" sz="105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Mandat à relancer à chaque année par le Comité des animateurs (passation) </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2954623723"/>
                  </a:ext>
                </a:extLst>
              </a:tr>
              <a:tr h="993741">
                <a:tc>
                  <a:txBody>
                    <a:bodyPr/>
                    <a:lstStyle/>
                    <a:p>
                      <a:pPr marL="228600" marR="0" lvl="0" indent="-228600">
                        <a:lnSpc>
                          <a:spcPct val="107000"/>
                        </a:lnSpc>
                        <a:spcBef>
                          <a:spcPts val="0"/>
                        </a:spcBef>
                        <a:spcAft>
                          <a:spcPts val="0"/>
                        </a:spcAft>
                        <a:buClr>
                          <a:srgbClr val="000000"/>
                        </a:buClr>
                        <a:buFont typeface="+mj-lt"/>
                        <a:buAutoNum type="arabicPeriod" startAt="2"/>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Sondage sur la participation parentale</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227013" marR="0" lvl="0" indent="-173038"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Compilation et partage des résultats anonymisés</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227013" marR="0" lvl="0" indent="-173038"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Refonte du questionnaire</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227013" marR="0" lvl="0" indent="-173038"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Revue du questionnaire par le comité de réflexion pédagogique</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227013" marR="0" lvl="0" indent="-173038"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Soumission au CÉ pour approbation</a:t>
                      </a:r>
                      <a:endParaRPr lang="fr-CA" sz="1050" dirty="0">
                        <a:solidFill>
                          <a:schemeClr val="dk1"/>
                        </a:solidFill>
                        <a:effectLst/>
                        <a:latin typeface="Calibri" panose="020F0502020204030204" pitchFamily="34" charset="0"/>
                        <a:ea typeface="Calibri" panose="020F0502020204030204" pitchFamily="34" charset="0"/>
                        <a:cs typeface="Arial" panose="020B0604020202020204" pitchFamily="34" charset="0"/>
                      </a:endParaRPr>
                    </a:p>
                    <a:p>
                      <a:pPr marL="227013" marR="0" lvl="0" indent="-173038"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Envoi aux parents</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9525"/>
                </a:tc>
                <a:tc>
                  <a:txBody>
                    <a:bodyPr/>
                    <a:lstStyle/>
                    <a:p>
                      <a:pPr marL="230188" marR="0" lvl="0" indent="-230188" fontAlgn="base">
                        <a:lnSpc>
                          <a:spcPct val="107000"/>
                        </a:lnSpc>
                        <a:spcBef>
                          <a:spcPts val="0"/>
                        </a:spcBef>
                        <a:spcAft>
                          <a:spcPts val="0"/>
                        </a:spcAft>
                        <a:buSzPts val="1000"/>
                        <a:buFont typeface="Symbol" panose="05050102010706020507" pitchFamily="18" charset="2"/>
                        <a:buChar char=""/>
                        <a:tabLst>
                          <a:tab pos="457200" algn="l"/>
                        </a:tabLst>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Compilation et partage des résultats anonymisés aux membres du comité</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tc>
                  <a:txBody>
                    <a:bodyPr/>
                    <a:lstStyle/>
                    <a:p>
                      <a:pPr marL="230188" marR="0" lvl="0" indent="-230188" fontAlgn="base">
                        <a:lnSpc>
                          <a:spcPct val="107000"/>
                        </a:lnSpc>
                        <a:spcBef>
                          <a:spcPts val="0"/>
                        </a:spcBef>
                        <a:spcAft>
                          <a:spcPts val="0"/>
                        </a:spcAft>
                        <a:buSzPts val="1000"/>
                        <a:buFont typeface="Symbol" panose="05050102010706020507" pitchFamily="18" charset="2"/>
                        <a:buChar char=""/>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Partage des résultats aux enseignants et demande de propositions d’ajouts/retraits</a:t>
                      </a:r>
                      <a:endParaRPr lang="fr-CA" sz="1050" dirty="0">
                        <a:effectLst/>
                        <a:latin typeface="Calibri" panose="020F0502020204030204" pitchFamily="34" charset="0"/>
                        <a:ea typeface="Calibri" panose="020F0502020204030204" pitchFamily="34" charset="0"/>
                        <a:cs typeface="Arial" panose="020B0604020202020204" pitchFamily="34" charset="0"/>
                      </a:endParaRPr>
                    </a:p>
                    <a:p>
                      <a:pPr marL="230188" marR="0" lvl="0" indent="-230188" fontAlgn="base">
                        <a:lnSpc>
                          <a:spcPct val="107000"/>
                        </a:lnSpc>
                        <a:spcBef>
                          <a:spcPts val="0"/>
                        </a:spcBef>
                        <a:spcAft>
                          <a:spcPts val="0"/>
                        </a:spcAft>
                        <a:buSzPts val="1000"/>
                        <a:buFont typeface="Symbol" panose="05050102010706020507" pitchFamily="18" charset="2"/>
                        <a:buChar char=""/>
                      </a:pPr>
                      <a:r>
                        <a:rPr lang="fr-CA"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Nouveau questionnaire préparé et envoyé à l’automne 2024 </a:t>
                      </a:r>
                      <a:endParaRPr lang="fr-CA" sz="1050" dirty="0">
                        <a:effectLst/>
                        <a:latin typeface="Calibri" panose="020F0502020204030204" pitchFamily="34" charset="0"/>
                        <a:ea typeface="Calibri" panose="020F050202020403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86281978"/>
                  </a:ext>
                </a:extLst>
              </a:tr>
            </a:tbl>
          </a:graphicData>
        </a:graphic>
      </p:graphicFrame>
    </p:spTree>
    <p:extLst>
      <p:ext uri="{BB962C8B-B14F-4D97-AF65-F5344CB8AC3E}">
        <p14:creationId xmlns:p14="http://schemas.microsoft.com/office/powerpoint/2010/main" val="2925701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1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TM02900722[[fn=Salle d’ions]]</Template>
  <TotalTime>481</TotalTime>
  <Words>1726</Words>
  <Application>Microsoft Office PowerPoint</Application>
  <PresentationFormat>Affichage à l'écran (4:3)</PresentationFormat>
  <Paragraphs>186</Paragraphs>
  <Slides>12</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Aptos</vt:lpstr>
      <vt:lpstr>Arial</vt:lpstr>
      <vt:lpstr>Avenir Heavy</vt:lpstr>
      <vt:lpstr>Calibri</vt:lpstr>
      <vt:lpstr>Proxima Nova</vt:lpstr>
      <vt:lpstr>Symbol</vt:lpstr>
      <vt:lpstr>Wingdings</vt:lpstr>
      <vt:lpstr>Thème Office</vt:lpstr>
      <vt:lpstr>Présentation PowerPoint</vt:lpstr>
      <vt:lpstr>Présentation PowerPoint</vt:lpstr>
      <vt:lpstr>Présentation PowerPoint</vt:lpstr>
      <vt:lpstr>Comité Vert </vt:lpstr>
      <vt:lpstr>Présentation PowerPoint</vt:lpstr>
      <vt:lpstr>Comité bibliothèque </vt:lpstr>
      <vt:lpstr>COMITÉ FÉRIA </vt:lpstr>
      <vt:lpstr>COMITÉ FÉRIA (suite)</vt:lpstr>
      <vt:lpstr>Comité réflexion pédagogique</vt:lpstr>
      <vt:lpstr>Présentation PowerPoint</vt:lpstr>
      <vt:lpstr>Présentation PowerPoint</vt:lpstr>
      <vt:lpstr>Présentation PowerPoint</vt:lpstr>
    </vt:vector>
  </TitlesOfParts>
  <Company>C.S. Marguerite-Bourgeoys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Informatique</dc:creator>
  <cp:lastModifiedBy>Mélanie Charbonneau6</cp:lastModifiedBy>
  <cp:revision>40</cp:revision>
  <dcterms:created xsi:type="dcterms:W3CDTF">2017-05-31T16:12:56Z</dcterms:created>
  <dcterms:modified xsi:type="dcterms:W3CDTF">2024-06-28T14:15:01Z</dcterms:modified>
</cp:coreProperties>
</file>